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handoutMasterIdLst>
    <p:handoutMasterId r:id="rId54"/>
  </p:handoutMasterIdLst>
  <p:sldIdLst>
    <p:sldId id="256" r:id="rId2"/>
    <p:sldId id="303" r:id="rId3"/>
    <p:sldId id="306" r:id="rId4"/>
    <p:sldId id="262" r:id="rId5"/>
    <p:sldId id="307" r:id="rId6"/>
    <p:sldId id="304" r:id="rId7"/>
    <p:sldId id="308" r:id="rId8"/>
    <p:sldId id="305" r:id="rId9"/>
    <p:sldId id="264" r:id="rId10"/>
    <p:sldId id="265" r:id="rId11"/>
    <p:sldId id="266" r:id="rId12"/>
    <p:sldId id="267" r:id="rId13"/>
    <p:sldId id="268" r:id="rId14"/>
    <p:sldId id="269" r:id="rId15"/>
    <p:sldId id="270" r:id="rId16"/>
    <p:sldId id="271" r:id="rId17"/>
    <p:sldId id="272" r:id="rId18"/>
    <p:sldId id="309" r:id="rId19"/>
    <p:sldId id="274" r:id="rId20"/>
    <p:sldId id="300" r:id="rId21"/>
    <p:sldId id="277" r:id="rId22"/>
    <p:sldId id="278" r:id="rId23"/>
    <p:sldId id="310" r:id="rId24"/>
    <p:sldId id="279" r:id="rId25"/>
    <p:sldId id="280" r:id="rId26"/>
    <p:sldId id="281" r:id="rId27"/>
    <p:sldId id="282" r:id="rId28"/>
    <p:sldId id="284" r:id="rId29"/>
    <p:sldId id="311" r:id="rId30"/>
    <p:sldId id="285" r:id="rId31"/>
    <p:sldId id="286" r:id="rId32"/>
    <p:sldId id="287" r:id="rId33"/>
    <p:sldId id="288" r:id="rId34"/>
    <p:sldId id="289" r:id="rId35"/>
    <p:sldId id="314" r:id="rId36"/>
    <p:sldId id="315" r:id="rId37"/>
    <p:sldId id="313" r:id="rId38"/>
    <p:sldId id="316" r:id="rId39"/>
    <p:sldId id="290" r:id="rId40"/>
    <p:sldId id="291" r:id="rId41"/>
    <p:sldId id="292" r:id="rId42"/>
    <p:sldId id="317" r:id="rId43"/>
    <p:sldId id="294" r:id="rId44"/>
    <p:sldId id="295" r:id="rId45"/>
    <p:sldId id="301" r:id="rId46"/>
    <p:sldId id="318" r:id="rId47"/>
    <p:sldId id="296" r:id="rId48"/>
    <p:sldId id="297" r:id="rId49"/>
    <p:sldId id="298" r:id="rId50"/>
    <p:sldId id="319" r:id="rId51"/>
    <p:sldId id="302"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7396"/>
  </p:normalViewPr>
  <p:slideViewPr>
    <p:cSldViewPr>
      <p:cViewPr>
        <p:scale>
          <a:sx n="60" d="100"/>
          <a:sy n="60" d="100"/>
        </p:scale>
        <p:origin x="2584" y="424"/>
      </p:cViewPr>
      <p:guideLst>
        <p:guide orient="horz" pos="2160"/>
        <p:guide pos="2880"/>
      </p:guideLst>
    </p:cSldViewPr>
  </p:slideViewPr>
  <p:notesTextViewPr>
    <p:cViewPr>
      <p:scale>
        <a:sx n="1" d="1"/>
        <a:sy n="1" d="1"/>
      </p:scale>
      <p:origin x="0" y="0"/>
    </p:cViewPr>
  </p:notesTextViewPr>
  <p:notesViewPr>
    <p:cSldViewPr>
      <p:cViewPr varScale="1">
        <p:scale>
          <a:sx n="84" d="100"/>
          <a:sy n="84" d="100"/>
        </p:scale>
        <p:origin x="-196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0B8479-764D-4213-96BC-D33416277373}" type="datetimeFigureOut">
              <a:rPr lang="en-US" smtClean="0"/>
              <a:t>12/17/2021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18973E-9B91-4DCC-9DA1-B872CEA69733}" type="slidenum">
              <a:rPr lang="en-US" smtClean="0"/>
              <a:t>‹#›</a:t>
            </a:fld>
            <a:endParaRPr lang="en-US"/>
          </a:p>
        </p:txBody>
      </p:sp>
    </p:spTree>
    <p:extLst>
      <p:ext uri="{BB962C8B-B14F-4D97-AF65-F5344CB8AC3E}">
        <p14:creationId xmlns:p14="http://schemas.microsoft.com/office/powerpoint/2010/main" val="3477867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17/12/2021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a:t>
            </a:fld>
            <a:endParaRPr lang="en-GB"/>
          </a:p>
        </p:txBody>
      </p:sp>
    </p:spTree>
    <p:extLst>
      <p:ext uri="{BB962C8B-B14F-4D97-AF65-F5344CB8AC3E}">
        <p14:creationId xmlns:p14="http://schemas.microsoft.com/office/powerpoint/2010/main" val="109844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8BB08C3-A065-8740-A557-C22A519AE86B}" type="slidenum">
              <a:rPr lang="en-GB" sz="1200"/>
              <a:pPr eaLnBrk="1" hangingPunct="1"/>
              <a:t>24</a:t>
            </a:fld>
            <a:endParaRPr lang="en-GB" sz="1200"/>
          </a:p>
        </p:txBody>
      </p:sp>
      <p:sp>
        <p:nvSpPr>
          <p:cNvPr id="450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B1966D0-501D-3345-A94F-83A8F05DE11D}" type="slidenum">
              <a:rPr lang="en-GB" sz="1200">
                <a:latin typeface="Times" charset="0"/>
              </a:rPr>
              <a:pPr algn="r"/>
              <a:t>24</a:t>
            </a:fld>
            <a:endParaRPr lang="en-GB" sz="1200">
              <a:latin typeface="Times" charset="0"/>
            </a:endParaRPr>
          </a:p>
        </p:txBody>
      </p:sp>
      <p:sp>
        <p:nvSpPr>
          <p:cNvPr id="45060" name="Rectangle 2"/>
          <p:cNvSpPr>
            <a:spLocks noGrp="1" noRot="1" noChangeAspect="1" noChangeArrowheads="1" noTextEdit="1"/>
          </p:cNvSpPr>
          <p:nvPr>
            <p:ph type="sldImg"/>
          </p:nvPr>
        </p:nvSpPr>
        <p:spPr>
          <a:xfrm>
            <a:off x="1296988" y="800100"/>
            <a:ext cx="4265612" cy="3198813"/>
          </a:xfrm>
          <a:solidFill>
            <a:srgbClr val="FFFFFF"/>
          </a:solidFill>
          <a:ln/>
        </p:spPr>
      </p:sp>
      <p:sp>
        <p:nvSpPr>
          <p:cNvPr id="45061" name="Rectangle 3"/>
          <p:cNvSpPr>
            <a:spLocks noGrp="1" noChangeArrowheads="1"/>
          </p:cNvSpPr>
          <p:nvPr>
            <p:ph type="body" idx="1"/>
          </p:nvPr>
        </p:nvSpPr>
        <p:spPr>
          <a:xfrm>
            <a:off x="914400" y="4346575"/>
            <a:ext cx="5029200" cy="385286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C77291-C786-3343-942F-45A437023FE8}" type="slidenum">
              <a:rPr lang="en-GB" sz="1200"/>
              <a:pPr eaLnBrk="1" hangingPunct="1"/>
              <a:t>26</a:t>
            </a:fld>
            <a:endParaRPr lang="en-GB" sz="1200"/>
          </a:p>
        </p:txBody>
      </p:sp>
      <p:sp>
        <p:nvSpPr>
          <p:cNvPr id="48131" name="Slide Image Placeholder 1"/>
          <p:cNvSpPr>
            <a:spLocks noGrp="1" noRot="1" noChangeAspect="1" noTextEdit="1"/>
          </p:cNvSpPr>
          <p:nvPr>
            <p:ph type="sldImg"/>
          </p:nvPr>
        </p:nvSpPr>
        <p:spPr>
          <a:ln/>
        </p:spPr>
      </p:sp>
      <p:sp>
        <p:nvSpPr>
          <p:cNvPr id="4813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z="1100"/>
              <a:t>The first vending machine has been designed using simple instructions. There is a small number of drinks to choose from and each is represented by a large button displaying the label of each drink. The user simply has to press one button and this should have the effect of returning the selected drink. The second machine is more complex, offering a wider range of snacks. The trade-off for providing more choices, however, is that the user can no longer instruct the machine by using a simple one-press action but is required to use a more complex process, involving: (i) reading off the code (e.g., C12) under the item chosen, then (ii) keying this into the number pad adjacent to the displayed items, and (iii) checking the price of the selected option and ensuring that the amount of money inserted is the same or greater  (depending on whether or not the machine provides change). Problems that can arise from this type of interaction are the customer misreading the code and or miskeying in the code, resulting in the machine not issuing the snack or providing the wrong item.</a:t>
            </a:r>
            <a:endParaRPr lang="en-GB" sz="1100"/>
          </a:p>
          <a:p>
            <a:pPr eaLnBrk="1" hangingPunct="1"/>
            <a:r>
              <a:rPr lang="en-US" sz="1100"/>
              <a:t>A better way of designing an interface for a large number of choices of variable cost might be to continue to use direct mapping, but use buttons that show miniature versions of the snacks placed in a large matrix (rather than showing actual versions). This would use the available space at the front of the vending machine more economically. The customer would need only to press the button of the object chosen and put in the correct amount of money. There is less chance of error resulting from pressing the wrong code or keys. The trade-off for the vending company, however, is that the machine is less flexible in terms of which snacks it can sell. If a new product line comes out they will also need to replace part of the physical interface to the machine – which would be costly.</a:t>
            </a:r>
            <a:endParaRPr lang="en-GB" sz="1100"/>
          </a:p>
          <a:p>
            <a:pPr eaLnBrk="1" hangingPunct="1"/>
            <a:endParaRPr lang="en-GB" sz="1100"/>
          </a:p>
        </p:txBody>
      </p:sp>
      <p:sp>
        <p:nvSpPr>
          <p:cNvPr id="48133"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BACE444-DFAB-EE4C-9E64-E644692E5F91}" type="slidenum">
              <a:rPr lang="en-US" sz="1200">
                <a:latin typeface="Times" charset="0"/>
              </a:rPr>
              <a:pPr algn="r"/>
              <a:t>26</a:t>
            </a:fld>
            <a:endParaRPr lang="en-US" sz="1200">
              <a:latin typeface="Time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11A7909-7379-6940-847C-23662C5C2A2D}" type="slidenum">
              <a:rPr lang="en-GB" sz="1200"/>
              <a:pPr eaLnBrk="1" hangingPunct="1"/>
              <a:t>27</a:t>
            </a:fld>
            <a:endParaRPr lang="en-GB" sz="1200"/>
          </a:p>
        </p:txBody>
      </p:sp>
      <p:sp>
        <p:nvSpPr>
          <p:cNvPr id="501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463F42B-27F7-A543-BB27-5884B5CB8653}" type="slidenum">
              <a:rPr lang="en-GB" sz="1200">
                <a:latin typeface="Times" charset="0"/>
              </a:rPr>
              <a:pPr algn="r"/>
              <a:t>27</a:t>
            </a:fld>
            <a:endParaRPr lang="en-GB" sz="1200">
              <a:latin typeface="Times" charset="0"/>
            </a:endParaRPr>
          </a:p>
        </p:txBody>
      </p:sp>
      <p:sp>
        <p:nvSpPr>
          <p:cNvPr id="50180" name="Rectangle 2"/>
          <p:cNvSpPr>
            <a:spLocks noGrp="1" noRot="1" noChangeAspect="1" noChangeArrowheads="1" noTextEdit="1"/>
          </p:cNvSpPr>
          <p:nvPr>
            <p:ph type="sldImg"/>
          </p:nvPr>
        </p:nvSpPr>
        <p:spPr>
          <a:xfrm>
            <a:off x="1296988" y="800100"/>
            <a:ext cx="4265612" cy="3198813"/>
          </a:xfrm>
          <a:solidFill>
            <a:srgbClr val="FFFFFF"/>
          </a:solidFill>
          <a:ln/>
        </p:spPr>
      </p:sp>
      <p:sp>
        <p:nvSpPr>
          <p:cNvPr id="50181" name="Rectangle 3"/>
          <p:cNvSpPr>
            <a:spLocks noGrp="1" noChangeArrowheads="1"/>
          </p:cNvSpPr>
          <p:nvPr>
            <p:ph type="body" idx="1"/>
          </p:nvPr>
        </p:nvSpPr>
        <p:spPr>
          <a:xfrm>
            <a:off x="914400" y="4346575"/>
            <a:ext cx="5029200" cy="385286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456D08-4766-E542-AE56-8AE20C4880DE}" type="slidenum">
              <a:rPr lang="en-GB" sz="1200"/>
              <a:pPr eaLnBrk="1" hangingPunct="1"/>
              <a:t>30</a:t>
            </a:fld>
            <a:endParaRPr lang="en-GB" sz="1200"/>
          </a:p>
        </p:txBody>
      </p:sp>
      <p:sp>
        <p:nvSpPr>
          <p:cNvPr id="542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B3B4665-15F8-E043-8E4C-FD0434B36C4F}" type="slidenum">
              <a:rPr lang="en-GB" sz="1200">
                <a:latin typeface="Times" charset="0"/>
              </a:rPr>
              <a:pPr algn="r"/>
              <a:t>30</a:t>
            </a:fld>
            <a:endParaRPr lang="en-GB" sz="1200">
              <a:latin typeface="Times" charset="0"/>
            </a:endParaRPr>
          </a:p>
        </p:txBody>
      </p:sp>
      <p:sp>
        <p:nvSpPr>
          <p:cNvPr id="54276" name="Rectangle 2"/>
          <p:cNvSpPr>
            <a:spLocks noGrp="1" noRot="1" noChangeAspect="1" noChangeArrowheads="1" noTextEdit="1"/>
          </p:cNvSpPr>
          <p:nvPr>
            <p:ph type="sldImg"/>
          </p:nvPr>
        </p:nvSpPr>
        <p:spPr>
          <a:xfrm>
            <a:off x="1296988" y="800100"/>
            <a:ext cx="4265612" cy="3198813"/>
          </a:xfrm>
          <a:solidFill>
            <a:srgbClr val="FFFFFF"/>
          </a:solidFill>
          <a:ln/>
        </p:spPr>
      </p:sp>
      <p:sp>
        <p:nvSpPr>
          <p:cNvPr id="54277" name="Rectangle 3"/>
          <p:cNvSpPr>
            <a:spLocks noGrp="1" noChangeArrowheads="1"/>
          </p:cNvSpPr>
          <p:nvPr>
            <p:ph type="body" idx="1"/>
          </p:nvPr>
        </p:nvSpPr>
        <p:spPr>
          <a:xfrm>
            <a:off x="914400" y="4346575"/>
            <a:ext cx="5029200" cy="385286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5DEC53-96EB-1D49-9618-8CB489089E00}" type="slidenum">
              <a:rPr lang="en-GB" sz="1200"/>
              <a:pPr eaLnBrk="1" hangingPunct="1"/>
              <a:t>31</a:t>
            </a:fld>
            <a:endParaRPr lang="en-GB" sz="1200"/>
          </a:p>
        </p:txBody>
      </p:sp>
      <p:sp>
        <p:nvSpPr>
          <p:cNvPr id="5632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D8B9A7B-9862-E14D-A74E-83E55927293A}" type="slidenum">
              <a:rPr lang="en-GB" sz="1200">
                <a:latin typeface="Times" charset="0"/>
              </a:rPr>
              <a:pPr algn="r"/>
              <a:t>31</a:t>
            </a:fld>
            <a:endParaRPr lang="en-GB" sz="1200">
              <a:latin typeface="Times" charset="0"/>
            </a:endParaRPr>
          </a:p>
        </p:txBody>
      </p:sp>
      <p:sp>
        <p:nvSpPr>
          <p:cNvPr id="56324" name="Rectangle 2"/>
          <p:cNvSpPr>
            <a:spLocks noGrp="1" noRot="1" noChangeAspect="1" noChangeArrowheads="1" noTextEdit="1"/>
          </p:cNvSpPr>
          <p:nvPr>
            <p:ph type="sldImg"/>
          </p:nvPr>
        </p:nvSpPr>
        <p:spPr>
          <a:xfrm>
            <a:off x="1296988" y="800100"/>
            <a:ext cx="4265612" cy="3198813"/>
          </a:xfrm>
          <a:solidFill>
            <a:srgbClr val="FFFFFF"/>
          </a:solidFill>
          <a:ln/>
        </p:spPr>
      </p:sp>
      <p:sp>
        <p:nvSpPr>
          <p:cNvPr id="56325" name="Rectangle 3"/>
          <p:cNvSpPr>
            <a:spLocks noGrp="1" noChangeArrowheads="1"/>
          </p:cNvSpPr>
          <p:nvPr>
            <p:ph type="body" idx="1"/>
          </p:nvPr>
        </p:nvSpPr>
        <p:spPr>
          <a:xfrm>
            <a:off x="914400" y="4346575"/>
            <a:ext cx="5029200" cy="385286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587F9EC-4A4F-FB4D-A9E3-F838672F020B}" type="slidenum">
              <a:rPr lang="en-GB" sz="1200"/>
              <a:pPr eaLnBrk="1" hangingPunct="1"/>
              <a:t>32</a:t>
            </a:fld>
            <a:endParaRPr lang="en-GB" sz="1200"/>
          </a:p>
        </p:txBody>
      </p:sp>
      <p:sp>
        <p:nvSpPr>
          <p:cNvPr id="583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4C36964-A634-F34A-9754-0F5E0E4FB46C}" type="slidenum">
              <a:rPr lang="en-GB" sz="1200">
                <a:latin typeface="Times" charset="0"/>
              </a:rPr>
              <a:pPr algn="r"/>
              <a:t>32</a:t>
            </a:fld>
            <a:endParaRPr lang="en-GB" sz="1200">
              <a:latin typeface="Times" charset="0"/>
            </a:endParaRPr>
          </a:p>
        </p:txBody>
      </p:sp>
      <p:sp>
        <p:nvSpPr>
          <p:cNvPr id="58372" name="Rectangle 2"/>
          <p:cNvSpPr>
            <a:spLocks noGrp="1" noRot="1" noChangeAspect="1" noChangeArrowheads="1" noTextEdit="1"/>
          </p:cNvSpPr>
          <p:nvPr>
            <p:ph type="sldImg"/>
          </p:nvPr>
        </p:nvSpPr>
        <p:spPr>
          <a:xfrm>
            <a:off x="1296988" y="800100"/>
            <a:ext cx="4265612" cy="3198813"/>
          </a:xfrm>
          <a:solidFill>
            <a:srgbClr val="FFFFFF"/>
          </a:solidFill>
          <a:ln/>
        </p:spPr>
      </p:sp>
      <p:sp>
        <p:nvSpPr>
          <p:cNvPr id="58373" name="Rectangle 3"/>
          <p:cNvSpPr>
            <a:spLocks noGrp="1" noChangeArrowheads="1"/>
          </p:cNvSpPr>
          <p:nvPr>
            <p:ph type="body" idx="1"/>
          </p:nvPr>
        </p:nvSpPr>
        <p:spPr>
          <a:xfrm>
            <a:off x="914400" y="4346575"/>
            <a:ext cx="5029200" cy="385286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FFC1DE-E5BF-2640-98A9-FD810B73E007}" type="slidenum">
              <a:rPr lang="en-GB" sz="1200"/>
              <a:pPr eaLnBrk="1" hangingPunct="1"/>
              <a:t>33</a:t>
            </a:fld>
            <a:endParaRPr lang="en-GB" sz="1200"/>
          </a:p>
        </p:txBody>
      </p:sp>
      <p:sp>
        <p:nvSpPr>
          <p:cNvPr id="604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4AC3FD9-3AF6-BF4A-B2D4-E26DF275BE1A}" type="slidenum">
              <a:rPr lang="en-GB" sz="1200">
                <a:latin typeface="Times" charset="0"/>
              </a:rPr>
              <a:pPr algn="r"/>
              <a:t>33</a:t>
            </a:fld>
            <a:endParaRPr lang="en-GB" sz="1200">
              <a:latin typeface="Times" charset="0"/>
            </a:endParaRPr>
          </a:p>
        </p:txBody>
      </p:sp>
      <p:sp>
        <p:nvSpPr>
          <p:cNvPr id="60420" name="Rectangle 2"/>
          <p:cNvSpPr>
            <a:spLocks noGrp="1" noRot="1" noChangeAspect="1" noChangeArrowheads="1" noTextEdit="1"/>
          </p:cNvSpPr>
          <p:nvPr>
            <p:ph type="sldImg"/>
          </p:nvPr>
        </p:nvSpPr>
        <p:spPr>
          <a:xfrm>
            <a:off x="1296988" y="800100"/>
            <a:ext cx="4265612" cy="3198813"/>
          </a:xfrm>
          <a:solidFill>
            <a:srgbClr val="FFFFFF"/>
          </a:solidFill>
          <a:ln/>
        </p:spPr>
      </p:sp>
      <p:sp>
        <p:nvSpPr>
          <p:cNvPr id="60421" name="Rectangle 3"/>
          <p:cNvSpPr>
            <a:spLocks noGrp="1" noChangeArrowheads="1"/>
          </p:cNvSpPr>
          <p:nvPr>
            <p:ph type="body" idx="1"/>
          </p:nvPr>
        </p:nvSpPr>
        <p:spPr>
          <a:xfrm>
            <a:off x="914400" y="4346575"/>
            <a:ext cx="5029200" cy="385286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FB7347-94A0-BE43-BCEC-E54B5838ED4B}" type="slidenum">
              <a:rPr lang="en-GB" sz="1200"/>
              <a:pPr eaLnBrk="1" hangingPunct="1"/>
              <a:t>39</a:t>
            </a:fld>
            <a:endParaRPr lang="en-GB" sz="1200"/>
          </a:p>
        </p:txBody>
      </p:sp>
      <p:sp>
        <p:nvSpPr>
          <p:cNvPr id="634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C3B0689-5C1C-FD49-AD7A-A7A8D2305260}" type="slidenum">
              <a:rPr lang="en-GB" sz="1200">
                <a:latin typeface="Times" charset="0"/>
              </a:rPr>
              <a:pPr algn="r"/>
              <a:t>39</a:t>
            </a:fld>
            <a:endParaRPr lang="en-GB" sz="1200">
              <a:latin typeface="Times" charset="0"/>
            </a:endParaRPr>
          </a:p>
        </p:txBody>
      </p:sp>
      <p:sp>
        <p:nvSpPr>
          <p:cNvPr id="63492" name="Rectangle 2"/>
          <p:cNvSpPr>
            <a:spLocks noGrp="1" noRot="1" noChangeAspect="1" noChangeArrowheads="1" noTextEdit="1"/>
          </p:cNvSpPr>
          <p:nvPr>
            <p:ph type="sldImg"/>
          </p:nvPr>
        </p:nvSpPr>
        <p:spPr>
          <a:xfrm>
            <a:off x="1296988" y="800100"/>
            <a:ext cx="4265612" cy="3198813"/>
          </a:xfrm>
          <a:solidFill>
            <a:srgbClr val="FFFFFF"/>
          </a:solidFill>
          <a:ln/>
        </p:spPr>
      </p:sp>
      <p:sp>
        <p:nvSpPr>
          <p:cNvPr id="63493" name="Rectangle 3"/>
          <p:cNvSpPr>
            <a:spLocks noGrp="1" noChangeArrowheads="1"/>
          </p:cNvSpPr>
          <p:nvPr>
            <p:ph type="body" idx="1"/>
          </p:nvPr>
        </p:nvSpPr>
        <p:spPr>
          <a:xfrm>
            <a:off x="914400" y="4346575"/>
            <a:ext cx="5029200" cy="385286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4F6AF61-5C7C-D943-ADB0-E653A7BC6DDC}" type="slidenum">
              <a:rPr lang="en-GB" sz="1200"/>
              <a:pPr eaLnBrk="1" hangingPunct="1"/>
              <a:t>5</a:t>
            </a:fld>
            <a:endParaRPr lang="en-GB" sz="1200"/>
          </a:p>
        </p:txBody>
      </p:sp>
      <p:sp>
        <p:nvSpPr>
          <p:cNvPr id="21507" name="Slide Image Placeholder 1"/>
          <p:cNvSpPr>
            <a:spLocks noGrp="1" noRot="1" noChangeAspect="1" noTextEdit="1"/>
          </p:cNvSpPr>
          <p:nvPr>
            <p:ph type="sldImg"/>
          </p:nvPr>
        </p:nvSpPr>
        <p:spPr>
          <a:ln/>
        </p:spPr>
      </p:sp>
      <p:sp>
        <p:nvSpPr>
          <p:cNvPr id="21508"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dirty="0"/>
              <a:t>Writing down your assumptions and claims and then trying to defend and support them can highlight those that are vague or wanting. In so doing, poorly constructed design ideas can be reformulated. Explicating people</a:t>
            </a:r>
            <a:r>
              <a:rPr lang="ja-JP" altLang="en-GB" dirty="0"/>
              <a:t>’</a:t>
            </a:r>
            <a:r>
              <a:rPr lang="en-GB" dirty="0"/>
              <a:t>s assumptions and claims about why they think something might be a good idea (or not) enables the design team as a whole to view multiple perspectives on the problem space and in so doing reveal conflicting and problematic ones. </a:t>
            </a:r>
          </a:p>
        </p:txBody>
      </p:sp>
      <p:sp>
        <p:nvSpPr>
          <p:cNvPr id="21509"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93C2BE4-0FDE-D34E-B990-BB3E5599FA3F}" type="slidenum">
              <a:rPr lang="en-US" sz="1200">
                <a:latin typeface="Times" charset="0"/>
              </a:rPr>
              <a:pPr algn="r"/>
              <a:t>5</a:t>
            </a:fld>
            <a:endParaRPr lang="en-US" sz="1200">
              <a:latin typeface="Times" charset="0"/>
            </a:endParaRPr>
          </a:p>
        </p:txBody>
      </p:sp>
    </p:spTree>
    <p:extLst>
      <p:ext uri="{BB962C8B-B14F-4D97-AF65-F5344CB8AC3E}">
        <p14:creationId xmlns:p14="http://schemas.microsoft.com/office/powerpoint/2010/main" val="117784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if this is true</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6</a:t>
            </a:fld>
            <a:endParaRPr lang="en-GB"/>
          </a:p>
        </p:txBody>
      </p:sp>
    </p:spTree>
    <p:extLst>
      <p:ext uri="{BB962C8B-B14F-4D97-AF65-F5344CB8AC3E}">
        <p14:creationId xmlns:p14="http://schemas.microsoft.com/office/powerpoint/2010/main" val="9131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2391C4-0581-7045-9C3E-DB6A0CB58B8D}" type="slidenum">
              <a:rPr lang="en-GB" sz="1200"/>
              <a:pPr eaLnBrk="1" hangingPunct="1"/>
              <a:t>10</a:t>
            </a:fld>
            <a:endParaRPr lang="en-GB" sz="1200"/>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dirty="0"/>
          </a:p>
        </p:txBody>
      </p:sp>
      <p:sp>
        <p:nvSpPr>
          <p:cNvPr id="2458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4C2B159-4959-4F48-AF99-8B159AF6F7D0}" type="slidenum">
              <a:rPr lang="en-US" sz="1200">
                <a:latin typeface="Times" charset="0"/>
              </a:rPr>
              <a:pPr algn="r"/>
              <a:t>10</a:t>
            </a:fld>
            <a:endParaRPr lang="en-US" sz="1200">
              <a:latin typeface="Time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21526F-81ED-9B4C-ACD4-5EE164166433}" type="slidenum">
              <a:rPr lang="en-GB" sz="1200"/>
              <a:pPr eaLnBrk="1" hangingPunct="1"/>
              <a:t>11</a:t>
            </a:fld>
            <a:endParaRPr lang="en-GB" sz="1200"/>
          </a:p>
        </p:txBody>
      </p:sp>
      <p:sp>
        <p:nvSpPr>
          <p:cNvPr id="26627" name="Slide Image Placeholder 1"/>
          <p:cNvSpPr>
            <a:spLocks noGrp="1" noRot="1" noChangeAspect="1" noTextEdit="1"/>
          </p:cNvSpPr>
          <p:nvPr>
            <p:ph type="sldImg"/>
          </p:nvPr>
        </p:nvSpPr>
        <p:spPr>
          <a:ln/>
        </p:spPr>
      </p:sp>
      <p:sp>
        <p:nvSpPr>
          <p:cNvPr id="26628" name="Notes Placeholder 2"/>
          <p:cNvSpPr>
            <a:spLocks noGrp="1"/>
          </p:cNvSpPr>
          <p:nvPr>
            <p:ph type="body" idx="1"/>
          </p:nvPr>
        </p:nvSpPr>
        <p:spPr>
          <a:xfrm>
            <a:off x="914400" y="4343400"/>
            <a:ext cx="5029200" cy="4114800"/>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
        <p:nvSpPr>
          <p:cNvPr id="26629"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26DAF0D-232A-8F4A-B5CD-6C3B67D20448}" type="slidenum">
              <a:rPr lang="en-US" sz="1200">
                <a:latin typeface="Times" charset="0"/>
              </a:rPr>
              <a:pPr algn="r"/>
              <a:t>11</a:t>
            </a:fld>
            <a:endParaRPr lang="en-US" sz="120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555DB01-10BF-2748-9E8A-0D9C1B70A420}" type="slidenum">
              <a:rPr lang="en-GB" sz="1200"/>
              <a:pPr eaLnBrk="1" hangingPunct="1"/>
              <a:t>13</a:t>
            </a:fld>
            <a:endParaRPr lang="en-GB" sz="1200"/>
          </a:p>
        </p:txBody>
      </p:sp>
      <p:sp>
        <p:nvSpPr>
          <p:cNvPr id="29699" name="Slide Image Placeholder 1"/>
          <p:cNvSpPr>
            <a:spLocks noGrp="1" noRot="1" noChangeAspect="1" noTextEdit="1"/>
          </p:cNvSpPr>
          <p:nvPr>
            <p:ph type="sldImg"/>
          </p:nvPr>
        </p:nvSpPr>
        <p:spPr>
          <a:ln/>
        </p:spPr>
      </p:sp>
      <p:sp>
        <p:nvSpPr>
          <p:cNvPr id="29700"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dirty="0"/>
          </a:p>
        </p:txBody>
      </p:sp>
      <p:sp>
        <p:nvSpPr>
          <p:cNvPr id="2970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BDCA6D9-AD68-C447-8428-8C968483DF8B}" type="slidenum">
              <a:rPr lang="en-US" sz="1200">
                <a:latin typeface="Times" charset="0"/>
              </a:rPr>
              <a:pPr algn="r"/>
              <a:t>13</a:t>
            </a:fld>
            <a:endParaRPr lang="en-US" sz="1200">
              <a:latin typeface="Time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B3FE9D-B45A-664D-AE97-D312846D98CD}" type="slidenum">
              <a:rPr lang="en-GB" sz="1200"/>
              <a:pPr eaLnBrk="1" hangingPunct="1"/>
              <a:t>17</a:t>
            </a:fld>
            <a:endParaRPr lang="en-GB" sz="1200"/>
          </a:p>
        </p:txBody>
      </p:sp>
      <p:sp>
        <p:nvSpPr>
          <p:cNvPr id="34819" name="Slide Image Placeholder 1"/>
          <p:cNvSpPr>
            <a:spLocks noGrp="1" noRot="1" noChangeAspect="1" noTextEdit="1"/>
          </p:cNvSpPr>
          <p:nvPr>
            <p:ph type="sldImg"/>
          </p:nvPr>
        </p:nvSpPr>
        <p:spPr>
          <a:ln/>
        </p:spPr>
      </p:sp>
      <p:sp>
        <p:nvSpPr>
          <p:cNvPr id="34820"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t>The best conceptual models are those that appear obvious; the operations they support being intuitive to use. However, sometimes applications can end up being based on overly complex conceptual models, especially if they are the result of a series of upgrades, where more and more functions and ways of doing something are added to the original conceptual model. Most interface applications are actually based on well-established conceptual models. For example, a conceptual model based on the core aspects of the customer experience when at a shopping mall underlies most online shopping websites. </a:t>
            </a:r>
          </a:p>
          <a:p>
            <a:pPr eaLnBrk="1" hangingPunct="1"/>
            <a:endParaRPr lang="en-GB"/>
          </a:p>
          <a:p>
            <a:pPr eaLnBrk="1" hangingPunct="1"/>
            <a:r>
              <a:rPr lang="en-GB"/>
              <a:t>Interface metaphors are intended to provide familiar entities that enable people to readily understand the underlying conceptual model and know what to do at an interface. However, they can also contravene people</a:t>
            </a:r>
            <a:r>
              <a:rPr lang="ja-JP" altLang="en-GB"/>
              <a:t>’</a:t>
            </a:r>
            <a:r>
              <a:rPr lang="en-GB"/>
              <a:t>s expectations about how things should be, such as the recycle bin (trashcan) that used to sit on the desktop. Logically and culturally (i.e. in the real world) it should have been placed under the desk. But users would not have been able to see it because it would be occluded by the desktop surface. So it needed to go on the desktop. Some users find this irksome but most did not find it to be a problem. Once they understood why the bin icon was on the desktop they simply accepted it being there. </a:t>
            </a:r>
          </a:p>
          <a:p>
            <a:pPr eaLnBrk="1" hangingPunct="1"/>
            <a:endParaRPr lang="en-GB"/>
          </a:p>
        </p:txBody>
      </p:sp>
      <p:sp>
        <p:nvSpPr>
          <p:cNvPr id="3482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2B1153B-25FF-BF49-AE20-9E214290C536}" type="slidenum">
              <a:rPr lang="en-US" sz="1200">
                <a:latin typeface="Times" charset="0"/>
              </a:rPr>
              <a:pPr algn="r"/>
              <a:t>17</a:t>
            </a:fld>
            <a:endParaRPr lang="en-US" sz="1200">
              <a:latin typeface="Time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new image for</a:t>
            </a:r>
            <a:r>
              <a:rPr lang="en-US" baseline="0" dirty="0"/>
              <a:t> figure 2.5</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20</a:t>
            </a:fld>
            <a:endParaRPr lang="en-GB"/>
          </a:p>
        </p:txBody>
      </p:sp>
    </p:spTree>
    <p:extLst>
      <p:ext uri="{BB962C8B-B14F-4D97-AF65-F5344CB8AC3E}">
        <p14:creationId xmlns:p14="http://schemas.microsoft.com/office/powerpoint/2010/main" val="4088255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6A8434-AB41-EC42-BC0B-B1571233E991}" type="slidenum">
              <a:rPr lang="en-GB" sz="1200"/>
              <a:pPr eaLnBrk="1" hangingPunct="1"/>
              <a:t>23</a:t>
            </a:fld>
            <a:endParaRPr lang="en-GB" sz="1200"/>
          </a:p>
        </p:txBody>
      </p:sp>
      <p:sp>
        <p:nvSpPr>
          <p:cNvPr id="39939" name="Slide Image Placeholder 1"/>
          <p:cNvSpPr>
            <a:spLocks noGrp="1" noRot="1" noChangeAspect="1" noTextEdit="1"/>
          </p:cNvSpPr>
          <p:nvPr>
            <p:ph type="sldImg"/>
          </p:nvPr>
        </p:nvSpPr>
        <p:spPr>
          <a:ln/>
        </p:spPr>
      </p:sp>
      <p:sp>
        <p:nvSpPr>
          <p:cNvPr id="39940"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t>These include the placement of items a customer wishes to purchase into a shopping cart or basket and proceeding to checkout when ready to make the purchase. A variation – which is also based on what happens in a physical store – is making a booking, where new items are added, before proceeding to pay. </a:t>
            </a:r>
          </a:p>
          <a:p>
            <a:pPr eaLnBrk="1" hangingPunct="1"/>
            <a:r>
              <a:rPr lang="en-GB"/>
              <a:t>Making a purchase online is an undertaking with risks and people want to feel they are making the right choice. Designing the interface to have a familiar metaphor (with icon of a shopping cart/basket – although not a cash till!) makes it easier for people to know what to do at the different stages of making a purchase. Importantly, placing an item in the basket does not commit the customer to purchase it there and then. It also enables them to browse further and select other items – as they might in a physical store </a:t>
            </a:r>
          </a:p>
        </p:txBody>
      </p:sp>
      <p:sp>
        <p:nvSpPr>
          <p:cNvPr id="3994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0F6229B-32AB-0A43-85F8-C269D62E1E9B}" type="slidenum">
              <a:rPr lang="en-US" sz="1200">
                <a:latin typeface="Times" charset="0"/>
              </a:rPr>
              <a:pPr algn="r"/>
              <a:t>23</a:t>
            </a:fld>
            <a:endParaRPr lang="en-US" sz="1200">
              <a:latin typeface="Times" charset="0"/>
            </a:endParaRPr>
          </a:p>
        </p:txBody>
      </p:sp>
    </p:spTree>
    <p:extLst>
      <p:ext uri="{BB962C8B-B14F-4D97-AF65-F5344CB8AC3E}">
        <p14:creationId xmlns:p14="http://schemas.microsoft.com/office/powerpoint/2010/main" val="1677674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5" name="Footer Placeholder 4"/>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GB"/>
              <a:t>www.id-book.com </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GB" dirty="0"/>
          </a:p>
        </p:txBody>
      </p:sp>
      <p:sp>
        <p:nvSpPr>
          <p:cNvPr id="8" name="Footer Placeholder 7"/>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dirty="0"/>
              <a:t>Click to edit Master title style</a:t>
            </a:r>
            <a:endParaRPr lang="en-GB" dirty="0"/>
          </a:p>
        </p:txBody>
      </p:sp>
      <p:sp>
        <p:nvSpPr>
          <p:cNvPr id="4" name="Footer Placeholder 3"/>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dirty="0"/>
              <a:t>Click to edit Master title style</a:t>
            </a:r>
            <a:endParaRPr lang="en-GB"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Footer Placeholder 5"/>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a:t>www.id-book.com </a:t>
            </a:r>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7"/>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baseline="0">
          <a:solidFill>
            <a:schemeClr val="accent6">
              <a:lumMod val="75000"/>
            </a:schemeClr>
          </a:solidFill>
          <a:latin typeface="arial"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baseline="0">
          <a:solidFill>
            <a:schemeClr val="tx1"/>
          </a:solidFill>
          <a:latin typeface="arial"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baseline="0">
          <a:solidFill>
            <a:schemeClr val="tx1"/>
          </a:solidFill>
          <a:latin typeface="arial"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arial"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arial"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arial"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file:///\\Users\yrogers\Desktop\!OLE_LINK3" TargetMode="External"/><Relationship Id="rId5" Type="http://schemas.openxmlformats.org/officeDocument/2006/relationships/image" Target="../media/image7.png"/><Relationship Id="rId4" Type="http://schemas.openxmlformats.org/officeDocument/2006/relationships/oleObject" Target="file:///\\Users\yrogers\Desktop\!OLE_LINK2"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2962" y="4581128"/>
            <a:ext cx="4995278" cy="1785104"/>
          </a:xfrm>
          <a:prstGeom prst="rect">
            <a:avLst/>
          </a:prstGeom>
          <a:noFill/>
        </p:spPr>
        <p:txBody>
          <a:bodyPr wrap="none" rtlCol="0">
            <a:spAutoFit/>
          </a:bodyPr>
          <a:lstStyle/>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Chapter 3</a:t>
            </a:r>
            <a:b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br>
            <a:endParaRPr lang="en-GB" sz="1400" dirty="0">
              <a:solidFill>
                <a:schemeClr val="accent6">
                  <a:lumMod val="75000"/>
                </a:schemeClr>
              </a:solidFill>
              <a:latin typeface="+mj-lt"/>
              <a:ea typeface="Liberation Sans" panose="020B0604020202020204" pitchFamily="34" charset="0"/>
              <a:cs typeface="Liberation Sans" panose="020B0604020202020204" pitchFamily="34" charset="0"/>
            </a:endParaRPr>
          </a:p>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CONCEPTUALIZING</a:t>
            </a:r>
          </a:p>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 INTERACTION DESIGN?</a:t>
            </a:r>
          </a:p>
        </p:txBody>
      </p:sp>
      <p:pic>
        <p:nvPicPr>
          <p:cNvPr id="5" name="Picture 4">
            <a:extLst>
              <a:ext uri="{FF2B5EF4-FFF2-40B4-BE49-F238E27FC236}">
                <a16:creationId xmlns:a16="http://schemas.microsoft.com/office/drawing/2014/main" id="{77AFC0ED-47E6-F343-A5A9-06DC9704DC76}"/>
              </a:ext>
            </a:extLst>
          </p:cNvPr>
          <p:cNvPicPr>
            <a:picLocks noChangeAspect="1"/>
          </p:cNvPicPr>
          <p:nvPr/>
        </p:nvPicPr>
        <p:blipFill rotWithShape="1">
          <a:blip r:embed="rId2">
            <a:extLst>
              <a:ext uri="{28A0092B-C50C-407E-A947-70E740481C1C}">
                <a14:useLocalDpi xmlns:a14="http://schemas.microsoft.com/office/drawing/2010/main" val="0"/>
              </a:ext>
            </a:extLst>
          </a:blip>
          <a:srcRect l="51575" t="2693" r="1964" b="2693"/>
          <a:stretch/>
        </p:blipFill>
        <p:spPr>
          <a:xfrm>
            <a:off x="2975527" y="547785"/>
            <a:ext cx="3192946" cy="4004712"/>
          </a:xfrm>
          <a:prstGeom prst="rect">
            <a:avLst/>
          </a:prstGeom>
        </p:spPr>
      </p:pic>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t> Activity</a:t>
            </a:r>
          </a:p>
        </p:txBody>
      </p:sp>
      <p:sp>
        <p:nvSpPr>
          <p:cNvPr id="23557" name="Rectangle 3"/>
          <p:cNvSpPr>
            <a:spLocks noGrp="1" noChangeArrowheads="1"/>
          </p:cNvSpPr>
          <p:nvPr>
            <p:ph type="body" idx="4294967295"/>
          </p:nvPr>
        </p:nvSpPr>
        <p:spPr>
          <a:xfrm>
            <a:off x="457200" y="1412776"/>
            <a:ext cx="8229600" cy="4713387"/>
          </a:xfrm>
        </p:spPr>
        <p:txBody>
          <a:bodyPr/>
          <a:lstStyle/>
          <a:p>
            <a:pPr eaLnBrk="1" hangingPunct="1"/>
            <a:r>
              <a:rPr lang="en-GB" sz="2800" dirty="0"/>
              <a:t>What were the assumptions and claims made about watching 3D TV?</a:t>
            </a:r>
          </a:p>
          <a:p>
            <a:pPr eaLnBrk="1" hangingPunct="1"/>
            <a:endParaRPr lang="en-GB" dirty="0"/>
          </a:p>
          <a:p>
            <a:pPr lvl="1" eaLnBrk="1" hangingPunct="1"/>
            <a:endParaRPr lang="en-GB"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2492896"/>
            <a:ext cx="4164060" cy="27760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
        <p:nvSpPr>
          <p:cNvPr id="2" name="TextBox 1"/>
          <p:cNvSpPr txBox="1"/>
          <p:nvPr/>
        </p:nvSpPr>
        <p:spPr>
          <a:xfrm>
            <a:off x="2242566" y="5615582"/>
            <a:ext cx="4327210" cy="923330"/>
          </a:xfrm>
          <a:prstGeom prst="rect">
            <a:avLst/>
          </a:prstGeom>
          <a:noFill/>
        </p:spPr>
        <p:txBody>
          <a:bodyPr wrap="none" rtlCol="0">
            <a:spAutoFit/>
          </a:bodyPr>
          <a:lstStyle/>
          <a:p>
            <a:r>
              <a:rPr lang="en-US" dirty="0"/>
              <a:t>Figure 3.2 A family watching 3D TV</a:t>
            </a:r>
          </a:p>
          <a:p>
            <a:r>
              <a:rPr lang="en-US" dirty="0"/>
              <a:t>Source: Andrey Popov/</a:t>
            </a:r>
            <a:r>
              <a:rPr lang="en-US" dirty="0" err="1"/>
              <a:t>Shutterstock.com</a:t>
            </a:r>
            <a:endParaRPr lang="en-US" dirty="0"/>
          </a:p>
          <a:p>
            <a:endParaRPr lang="en-US" dirty="0"/>
          </a:p>
        </p:txBody>
      </p:sp>
    </p:spTree>
    <p:extLst>
      <p:ext uri="{BB962C8B-B14F-4D97-AF65-F5344CB8AC3E}">
        <p14:creationId xmlns:p14="http://schemas.microsoft.com/office/powerpoint/2010/main" val="154755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idx="4294967295"/>
          </p:nvPr>
        </p:nvSpPr>
        <p:spPr>
          <a:xfrm>
            <a:off x="685800" y="457200"/>
            <a:ext cx="7772400" cy="1143000"/>
          </a:xfrm>
          <a:prstGeom prst="rect">
            <a:avLst/>
          </a:prstGeom>
        </p:spPr>
        <p:txBody>
          <a:bodyPr>
            <a:normAutofit fontScale="90000"/>
          </a:bodyPr>
          <a:lstStyle/>
          <a:p>
            <a:pPr eaLnBrk="1" hangingPunct="1"/>
            <a:r>
              <a:rPr lang="en-GB" sz="3800" dirty="0"/>
              <a:t>Assumptions and claims: how realistic?</a:t>
            </a:r>
          </a:p>
        </p:txBody>
      </p:sp>
      <p:sp>
        <p:nvSpPr>
          <p:cNvPr id="25605" name="Rectangle 3"/>
          <p:cNvSpPr>
            <a:spLocks noGrp="1" noChangeArrowheads="1"/>
          </p:cNvSpPr>
          <p:nvPr>
            <p:ph type="body" idx="4294967295"/>
          </p:nvPr>
        </p:nvSpPr>
        <p:spPr>
          <a:xfrm>
            <a:off x="683568" y="1988840"/>
            <a:ext cx="7772400" cy="4114800"/>
          </a:xfrm>
        </p:spPr>
        <p:txBody>
          <a:bodyPr>
            <a:normAutofit/>
          </a:bodyPr>
          <a:lstStyle/>
          <a:p>
            <a:r>
              <a:rPr lang="en-US" sz="2800" dirty="0"/>
              <a:t>There was no existing problem to overcome</a:t>
            </a:r>
          </a:p>
          <a:p>
            <a:pPr lvl="1"/>
            <a:r>
              <a:rPr lang="en-US" sz="2200" dirty="0"/>
              <a:t>what was being proposed was a new way of experiencing TV</a:t>
            </a:r>
          </a:p>
          <a:p>
            <a:pPr>
              <a:lnSpc>
                <a:spcPct val="90000"/>
              </a:lnSpc>
            </a:pPr>
            <a:r>
              <a:rPr lang="en-GB" sz="2800" dirty="0"/>
              <a:t>An assumption</a:t>
            </a:r>
          </a:p>
          <a:p>
            <a:pPr lvl="1">
              <a:lnSpc>
                <a:spcPct val="90000"/>
              </a:lnSpc>
            </a:pPr>
            <a:r>
              <a:rPr lang="en-GB" sz="2400" dirty="0"/>
              <a:t>People would </a:t>
            </a:r>
            <a:r>
              <a:rPr lang="en-US" sz="2400" dirty="0"/>
              <a:t>really enjoy the enhanced clarity and color detail provided by 3D </a:t>
            </a:r>
          </a:p>
          <a:p>
            <a:pPr>
              <a:lnSpc>
                <a:spcPct val="90000"/>
              </a:lnSpc>
            </a:pPr>
            <a:r>
              <a:rPr lang="en-GB" sz="2800" dirty="0"/>
              <a:t>A claim</a:t>
            </a:r>
          </a:p>
          <a:p>
            <a:pPr lvl="1">
              <a:lnSpc>
                <a:spcPct val="90000"/>
              </a:lnSpc>
            </a:pPr>
            <a:r>
              <a:rPr lang="en-GB" sz="2400" dirty="0"/>
              <a:t>People would not </a:t>
            </a:r>
            <a:r>
              <a:rPr lang="en-US" sz="2400" dirty="0"/>
              <a:t>mind paying a lot more for a new 3D-enabled TV screen because of the new experience</a:t>
            </a:r>
            <a:endParaRPr lang="en-GB" sz="24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32995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itle 1"/>
          <p:cNvSpPr>
            <a:spLocks noGrp="1"/>
          </p:cNvSpPr>
          <p:nvPr>
            <p:ph type="title" idx="4294967295"/>
          </p:nvPr>
        </p:nvSpPr>
        <p:spPr>
          <a:xfrm>
            <a:off x="457200" y="274638"/>
            <a:ext cx="8229600" cy="1143000"/>
          </a:xfrm>
          <a:prstGeom prst="rect">
            <a:avLst/>
          </a:prstGeom>
        </p:spPr>
        <p:txBody>
          <a:bodyPr/>
          <a:lstStyle/>
          <a:p>
            <a:pPr eaLnBrk="1" hangingPunct="1"/>
            <a:r>
              <a:rPr lang="en-GB" dirty="0"/>
              <a:t>Benefits of conceptualising</a:t>
            </a:r>
          </a:p>
        </p:txBody>
      </p:sp>
      <p:sp>
        <p:nvSpPr>
          <p:cNvPr id="27653" name="Content Placeholder 2"/>
          <p:cNvSpPr>
            <a:spLocks noGrp="1"/>
          </p:cNvSpPr>
          <p:nvPr>
            <p:ph idx="4294967295"/>
          </p:nvPr>
        </p:nvSpPr>
        <p:spPr>
          <a:xfrm>
            <a:off x="685800" y="1828800"/>
            <a:ext cx="7772400" cy="4114800"/>
          </a:xfrm>
        </p:spPr>
        <p:txBody>
          <a:bodyPr>
            <a:normAutofit fontScale="92500"/>
          </a:bodyPr>
          <a:lstStyle/>
          <a:p>
            <a:pPr eaLnBrk="1" hangingPunct="1"/>
            <a:r>
              <a:rPr lang="en-GB" dirty="0"/>
              <a:t>Orientation  </a:t>
            </a:r>
          </a:p>
          <a:p>
            <a:pPr lvl="1" eaLnBrk="1" hangingPunct="1"/>
            <a:r>
              <a:rPr lang="en-GB" sz="2400" dirty="0"/>
              <a:t>enables design teams to ask specific questions about how the conceptual model will be understood</a:t>
            </a:r>
          </a:p>
          <a:p>
            <a:pPr eaLnBrk="1" hangingPunct="1"/>
            <a:r>
              <a:rPr lang="en-GB" dirty="0"/>
              <a:t>Open-minded  </a:t>
            </a:r>
          </a:p>
          <a:p>
            <a:pPr lvl="1" eaLnBrk="1" hangingPunct="1"/>
            <a:r>
              <a:rPr lang="en-GB" sz="2400" dirty="0"/>
              <a:t>prevents design teams from becoming narrowly focused early on</a:t>
            </a:r>
          </a:p>
          <a:p>
            <a:pPr eaLnBrk="1" hangingPunct="1"/>
            <a:r>
              <a:rPr lang="en-GB" dirty="0"/>
              <a:t>Common ground </a:t>
            </a:r>
          </a:p>
          <a:p>
            <a:pPr lvl="1" eaLnBrk="1" hangingPunct="1"/>
            <a:r>
              <a:rPr lang="en-GB" sz="2400" dirty="0"/>
              <a:t>allows design teams to establish a set of commonly agreed terms</a:t>
            </a:r>
          </a:p>
        </p:txBody>
      </p:sp>
      <p:sp>
        <p:nvSpPr>
          <p:cNvPr id="5" name="Footer Placeholder 4"/>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1160737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idx="4294967295"/>
          </p:nvPr>
        </p:nvSpPr>
        <p:spPr>
          <a:xfrm>
            <a:off x="457200" y="274638"/>
            <a:ext cx="8229600" cy="1143000"/>
          </a:xfrm>
          <a:prstGeom prst="rect">
            <a:avLst/>
          </a:prstGeom>
        </p:spPr>
        <p:txBody>
          <a:bodyPr>
            <a:normAutofit/>
          </a:bodyPr>
          <a:lstStyle/>
          <a:p>
            <a:pPr eaLnBrk="1" hangingPunct="1"/>
            <a:r>
              <a:rPr lang="en-GB" sz="3800" dirty="0"/>
              <a:t>From problem space to design space</a:t>
            </a:r>
          </a:p>
        </p:txBody>
      </p:sp>
      <p:sp>
        <p:nvSpPr>
          <p:cNvPr id="28677" name="Rectangle 3"/>
          <p:cNvSpPr>
            <a:spLocks noGrp="1" noChangeArrowheads="1"/>
          </p:cNvSpPr>
          <p:nvPr>
            <p:ph type="body" idx="4294967295"/>
          </p:nvPr>
        </p:nvSpPr>
        <p:spPr/>
        <p:txBody>
          <a:bodyPr/>
          <a:lstStyle/>
          <a:p>
            <a:pPr eaLnBrk="1" hangingPunct="1">
              <a:lnSpc>
                <a:spcPct val="90000"/>
              </a:lnSpc>
            </a:pPr>
            <a:r>
              <a:rPr lang="en-GB" dirty="0"/>
              <a:t>Having a good understanding of the problem space can help inform the design space</a:t>
            </a:r>
          </a:p>
          <a:p>
            <a:pPr eaLnBrk="1" hangingPunct="1">
              <a:lnSpc>
                <a:spcPct val="90000"/>
              </a:lnSpc>
            </a:pPr>
            <a:endParaRPr lang="en-GB" sz="800" dirty="0"/>
          </a:p>
          <a:p>
            <a:pPr lvl="1" eaLnBrk="1" hangingPunct="1">
              <a:lnSpc>
                <a:spcPct val="90000"/>
              </a:lnSpc>
            </a:pPr>
            <a:r>
              <a:rPr lang="en-GB" sz="2400" dirty="0"/>
              <a:t>e.g. what kind of interface, </a:t>
            </a:r>
            <a:r>
              <a:rPr lang="en-GB" sz="2400" dirty="0" err="1"/>
              <a:t>behavior</a:t>
            </a:r>
            <a:r>
              <a:rPr lang="en-GB" sz="2400" dirty="0"/>
              <a:t>, functionality to provide</a:t>
            </a:r>
          </a:p>
          <a:p>
            <a:pPr lvl="1" eaLnBrk="1" hangingPunct="1">
              <a:lnSpc>
                <a:spcPct val="90000"/>
              </a:lnSpc>
            </a:pPr>
            <a:endParaRPr lang="en-GB" sz="2400" dirty="0"/>
          </a:p>
          <a:p>
            <a:pPr eaLnBrk="1" hangingPunct="1">
              <a:lnSpc>
                <a:spcPct val="90000"/>
              </a:lnSpc>
            </a:pPr>
            <a:r>
              <a:rPr lang="en-GB" dirty="0"/>
              <a:t>But before deciding upon these it is important to develop a conceptual model</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3412822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t>Conceptual model</a:t>
            </a:r>
          </a:p>
        </p:txBody>
      </p:sp>
      <p:sp>
        <p:nvSpPr>
          <p:cNvPr id="30725" name="Rectangle 3"/>
          <p:cNvSpPr>
            <a:spLocks noGrp="1" noChangeArrowheads="1"/>
          </p:cNvSpPr>
          <p:nvPr>
            <p:ph type="body" idx="4294967295"/>
          </p:nvPr>
        </p:nvSpPr>
        <p:spPr>
          <a:xfrm>
            <a:off x="467544" y="1700808"/>
            <a:ext cx="8229600" cy="4525963"/>
          </a:xfrm>
        </p:spPr>
        <p:txBody>
          <a:bodyPr>
            <a:normAutofit lnSpcReduction="10000"/>
          </a:bodyPr>
          <a:lstStyle/>
          <a:p>
            <a:pPr eaLnBrk="1" hangingPunct="1">
              <a:lnSpc>
                <a:spcPct val="90000"/>
              </a:lnSpc>
            </a:pPr>
            <a:r>
              <a:rPr lang="en-GB" sz="2800" dirty="0"/>
              <a:t>A conceptual model is:</a:t>
            </a:r>
          </a:p>
          <a:p>
            <a:pPr marL="457200" lvl="1" indent="0" eaLnBrk="1" hangingPunct="1">
              <a:lnSpc>
                <a:spcPct val="90000"/>
              </a:lnSpc>
              <a:buNone/>
            </a:pPr>
            <a:r>
              <a:rPr lang="en-US" sz="2400" dirty="0"/>
              <a:t>“…a high-level description of how a system is organized and operates” (Johnson and Henderson, 2002, p26)</a:t>
            </a:r>
          </a:p>
          <a:p>
            <a:pPr eaLnBrk="1" hangingPunct="1">
              <a:lnSpc>
                <a:spcPct val="90000"/>
              </a:lnSpc>
            </a:pPr>
            <a:endParaRPr lang="en-GB" sz="2800" dirty="0"/>
          </a:p>
          <a:p>
            <a:pPr eaLnBrk="1" hangingPunct="1">
              <a:lnSpc>
                <a:spcPct val="90000"/>
              </a:lnSpc>
            </a:pPr>
            <a:r>
              <a:rPr lang="en-GB" sz="2800" dirty="0"/>
              <a:t>Enables </a:t>
            </a:r>
          </a:p>
          <a:p>
            <a:pPr marL="457200" lvl="1" indent="0">
              <a:lnSpc>
                <a:spcPct val="90000"/>
              </a:lnSpc>
              <a:buNone/>
            </a:pPr>
            <a:r>
              <a:rPr lang="ja-JP" altLang="en-GB" sz="2400" dirty="0">
                <a:ea typeface="ＭＳ Ｐゴシック" charset="0"/>
              </a:rPr>
              <a:t>“</a:t>
            </a:r>
            <a:r>
              <a:rPr lang="en-GB" altLang="ja-JP" sz="2400" dirty="0"/>
              <a:t>…</a:t>
            </a:r>
            <a:r>
              <a:rPr lang="en-GB" sz="2400" dirty="0"/>
              <a:t>designers to straighten out their thinking before they start laying out their widgets</a:t>
            </a:r>
            <a:r>
              <a:rPr lang="ja-JP" altLang="en-GB" sz="2400" dirty="0">
                <a:ea typeface="ＭＳ Ｐゴシック" charset="0"/>
              </a:rPr>
              <a:t>”</a:t>
            </a:r>
            <a:br>
              <a:rPr lang="en-GB" altLang="ja-JP" sz="2400" dirty="0"/>
            </a:br>
            <a:r>
              <a:rPr lang="en-GB" sz="2400" dirty="0"/>
              <a:t>(</a:t>
            </a:r>
            <a:r>
              <a:rPr lang="en-US" sz="2400" dirty="0"/>
              <a:t>Johnson and Henderson, 2002, </a:t>
            </a:r>
            <a:r>
              <a:rPr lang="en-GB" sz="2400" dirty="0"/>
              <a:t>p28) </a:t>
            </a:r>
          </a:p>
          <a:p>
            <a:pPr eaLnBrk="1" hangingPunct="1">
              <a:lnSpc>
                <a:spcPct val="90000"/>
              </a:lnSpc>
            </a:pPr>
            <a:endParaRPr lang="en-GB" sz="2800" dirty="0"/>
          </a:p>
          <a:p>
            <a:r>
              <a:rPr lang="en-GB" sz="3000" dirty="0"/>
              <a:t>Provides a working strategy and framework of general concepts and their interrelations</a:t>
            </a:r>
          </a:p>
          <a:p>
            <a:pPr>
              <a:lnSpc>
                <a:spcPct val="90000"/>
              </a:lnSpc>
            </a:pPr>
            <a:endParaRPr lang="en-US" dirty="0"/>
          </a:p>
          <a:p>
            <a:pPr lvl="1" eaLnBrk="1" hangingPunct="1">
              <a:lnSpc>
                <a:spcPct val="90000"/>
              </a:lnSpc>
            </a:pPr>
            <a:endParaRPr lang="en-GB" sz="24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3590680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itle 1"/>
          <p:cNvSpPr>
            <a:spLocks noGrp="1"/>
          </p:cNvSpPr>
          <p:nvPr>
            <p:ph type="title" idx="4294967295"/>
          </p:nvPr>
        </p:nvSpPr>
        <p:spPr>
          <a:xfrm>
            <a:off x="457200" y="274638"/>
            <a:ext cx="8229600" cy="1143000"/>
          </a:xfrm>
          <a:prstGeom prst="rect">
            <a:avLst/>
          </a:prstGeom>
        </p:spPr>
        <p:txBody>
          <a:bodyPr/>
          <a:lstStyle/>
          <a:p>
            <a:pPr eaLnBrk="1" hangingPunct="1"/>
            <a:r>
              <a:rPr lang="en-GB" dirty="0"/>
              <a:t>Components</a:t>
            </a:r>
          </a:p>
        </p:txBody>
      </p:sp>
      <p:sp>
        <p:nvSpPr>
          <p:cNvPr id="31749" name="Content Placeholder 2"/>
          <p:cNvSpPr>
            <a:spLocks noGrp="1"/>
          </p:cNvSpPr>
          <p:nvPr>
            <p:ph idx="4294967295"/>
          </p:nvPr>
        </p:nvSpPr>
        <p:spPr>
          <a:xfrm>
            <a:off x="611560" y="1628800"/>
            <a:ext cx="7772400" cy="4114800"/>
          </a:xfrm>
        </p:spPr>
        <p:txBody>
          <a:bodyPr>
            <a:normAutofit fontScale="92500" lnSpcReduction="20000"/>
          </a:bodyPr>
          <a:lstStyle/>
          <a:p>
            <a:pPr eaLnBrk="1" hangingPunct="1"/>
            <a:r>
              <a:rPr lang="en-US" dirty="0"/>
              <a:t>Metaphors and analogies </a:t>
            </a:r>
          </a:p>
          <a:p>
            <a:pPr lvl="1" eaLnBrk="1" hangingPunct="1"/>
            <a:r>
              <a:rPr lang="en-US" dirty="0"/>
              <a:t> </a:t>
            </a:r>
            <a:r>
              <a:rPr lang="en-US" sz="2400" dirty="0"/>
              <a:t>understand what a product is for and how to use it for an activity</a:t>
            </a:r>
          </a:p>
          <a:p>
            <a:pPr lvl="1" eaLnBrk="1" hangingPunct="1"/>
            <a:endParaRPr lang="en-US" sz="1200" dirty="0"/>
          </a:p>
          <a:p>
            <a:pPr eaLnBrk="1" hangingPunct="1"/>
            <a:r>
              <a:rPr lang="en-US" dirty="0"/>
              <a:t>Concepts that people are exposed to through the product</a:t>
            </a:r>
          </a:p>
          <a:p>
            <a:pPr eaLnBrk="1" hangingPunct="1"/>
            <a:endParaRPr lang="en-US" sz="1200" dirty="0"/>
          </a:p>
          <a:p>
            <a:pPr lvl="1" eaLnBrk="1" hangingPunct="1"/>
            <a:r>
              <a:rPr lang="en-US" sz="2400" dirty="0"/>
              <a:t>task–domain objects, their attributes, and operations (e.g. saving, revisiting, organizing)</a:t>
            </a:r>
          </a:p>
          <a:p>
            <a:pPr lvl="1" eaLnBrk="1" hangingPunct="1"/>
            <a:endParaRPr lang="en-US" sz="2400" dirty="0"/>
          </a:p>
          <a:p>
            <a:pPr eaLnBrk="1" hangingPunct="1"/>
            <a:r>
              <a:rPr lang="en-US" dirty="0"/>
              <a:t>Relationship and mappings between these concepts </a:t>
            </a:r>
          </a:p>
          <a:p>
            <a:pPr eaLnBrk="1" hangingPunct="1">
              <a:buFontTx/>
              <a:buNone/>
            </a:pPr>
            <a:endParaRPr lang="en-US" dirty="0"/>
          </a:p>
          <a:p>
            <a:pPr eaLnBrk="1" hangingPunct="1"/>
            <a:endParaRPr lang="en-GB"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53134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idx="4294967295"/>
          </p:nvPr>
        </p:nvSpPr>
        <p:spPr>
          <a:xfrm>
            <a:off x="457200" y="274638"/>
            <a:ext cx="8229600" cy="1143000"/>
          </a:xfrm>
          <a:prstGeom prst="rect">
            <a:avLst/>
          </a:prstGeom>
        </p:spPr>
        <p:txBody>
          <a:bodyPr>
            <a:normAutofit fontScale="90000"/>
          </a:bodyPr>
          <a:lstStyle/>
          <a:p>
            <a:pPr eaLnBrk="1" hangingPunct="1"/>
            <a:r>
              <a:rPr lang="en-GB" dirty="0"/>
              <a:t>First steps in formulating a conceptual model</a:t>
            </a:r>
          </a:p>
        </p:txBody>
      </p:sp>
      <p:sp>
        <p:nvSpPr>
          <p:cNvPr id="32773" name="Rectangle 3"/>
          <p:cNvSpPr>
            <a:spLocks noGrp="1" noChangeArrowheads="1"/>
          </p:cNvSpPr>
          <p:nvPr>
            <p:ph type="body" idx="4294967295"/>
          </p:nvPr>
        </p:nvSpPr>
        <p:spPr>
          <a:xfrm>
            <a:off x="467544" y="1700808"/>
            <a:ext cx="8229600" cy="4525963"/>
          </a:xfrm>
        </p:spPr>
        <p:txBody>
          <a:bodyPr/>
          <a:lstStyle/>
          <a:p>
            <a:pPr eaLnBrk="1" hangingPunct="1">
              <a:lnSpc>
                <a:spcPct val="90000"/>
              </a:lnSpc>
            </a:pPr>
            <a:r>
              <a:rPr lang="en-GB" sz="2800" dirty="0"/>
              <a:t>What will the users be doing when carrying out their tasks?</a:t>
            </a:r>
          </a:p>
          <a:p>
            <a:pPr eaLnBrk="1" hangingPunct="1">
              <a:lnSpc>
                <a:spcPct val="90000"/>
              </a:lnSpc>
            </a:pPr>
            <a:r>
              <a:rPr lang="en-GB" sz="2800" dirty="0"/>
              <a:t>How will the system support these?</a:t>
            </a:r>
          </a:p>
          <a:p>
            <a:pPr eaLnBrk="1" hangingPunct="1">
              <a:lnSpc>
                <a:spcPct val="90000"/>
              </a:lnSpc>
            </a:pPr>
            <a:r>
              <a:rPr lang="en-GB" sz="2800" dirty="0"/>
              <a:t>What kind of interface metaphor, if any, will be appropriate?</a:t>
            </a:r>
          </a:p>
          <a:p>
            <a:pPr eaLnBrk="1" hangingPunct="1">
              <a:lnSpc>
                <a:spcPct val="90000"/>
              </a:lnSpc>
            </a:pPr>
            <a:r>
              <a:rPr lang="en-GB" sz="2800" dirty="0"/>
              <a:t>What kinds of interaction modes and styles to use? </a:t>
            </a:r>
          </a:p>
          <a:p>
            <a:pPr eaLnBrk="1" hangingPunct="1">
              <a:lnSpc>
                <a:spcPct val="90000"/>
              </a:lnSpc>
            </a:pPr>
            <a:endParaRPr lang="en-GB" sz="1000" dirty="0"/>
          </a:p>
          <a:p>
            <a:pPr lvl="1" eaLnBrk="1" hangingPunct="1">
              <a:lnSpc>
                <a:spcPct val="90000"/>
              </a:lnSpc>
              <a:buFontTx/>
              <a:buNone/>
            </a:pPr>
            <a:r>
              <a:rPr lang="en-GB" sz="2400" dirty="0"/>
              <a:t>	- </a:t>
            </a:r>
            <a:r>
              <a:rPr lang="en-GB" sz="2200" dirty="0"/>
              <a:t>always keep in mind when making design decisions how the user will understand the underlying conceptual model </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3772014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t>Conceptual models</a:t>
            </a:r>
          </a:p>
        </p:txBody>
      </p:sp>
      <p:sp>
        <p:nvSpPr>
          <p:cNvPr id="33797" name="Rectangle 3"/>
          <p:cNvSpPr>
            <a:spLocks noGrp="1" noChangeArrowheads="1"/>
          </p:cNvSpPr>
          <p:nvPr>
            <p:ph type="body" idx="4294967295"/>
          </p:nvPr>
        </p:nvSpPr>
        <p:spPr>
          <a:xfrm>
            <a:off x="467544" y="1772816"/>
            <a:ext cx="8229600" cy="4525963"/>
          </a:xfrm>
        </p:spPr>
        <p:txBody>
          <a:bodyPr>
            <a:normAutofit/>
          </a:bodyPr>
          <a:lstStyle/>
          <a:p>
            <a:pPr eaLnBrk="1" hangingPunct="1"/>
            <a:r>
              <a:rPr lang="en-GB" dirty="0"/>
              <a:t>Many kinds and ways of classifying them</a:t>
            </a:r>
          </a:p>
          <a:p>
            <a:r>
              <a:rPr lang="en-GB" dirty="0"/>
              <a:t>The best conceptual models are often those that appear </a:t>
            </a:r>
          </a:p>
          <a:p>
            <a:pPr lvl="1"/>
            <a:r>
              <a:rPr lang="en-GB" dirty="0"/>
              <a:t>obvious and simple</a:t>
            </a:r>
          </a:p>
          <a:p>
            <a:pPr lvl="1"/>
            <a:r>
              <a:rPr lang="en-GB" dirty="0"/>
              <a:t>the operations they support are intuitive to use</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314654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t>Interface metaphors</a:t>
            </a:r>
          </a:p>
        </p:txBody>
      </p:sp>
      <p:sp>
        <p:nvSpPr>
          <p:cNvPr id="40965" name="Rectangle 3"/>
          <p:cNvSpPr>
            <a:spLocks noGrp="1" noChangeArrowheads="1"/>
          </p:cNvSpPr>
          <p:nvPr>
            <p:ph type="body" idx="4294967295"/>
          </p:nvPr>
        </p:nvSpPr>
        <p:spPr/>
        <p:txBody>
          <a:bodyPr>
            <a:noAutofit/>
          </a:bodyPr>
          <a:lstStyle/>
          <a:p>
            <a:pPr eaLnBrk="1" hangingPunct="1">
              <a:lnSpc>
                <a:spcPct val="90000"/>
              </a:lnSpc>
            </a:pPr>
            <a:r>
              <a:rPr lang="en-GB" sz="2800" dirty="0"/>
              <a:t>Interface designed to be similar to a physical entity but also has own properties</a:t>
            </a:r>
          </a:p>
          <a:p>
            <a:pPr lvl="1" eaLnBrk="1" hangingPunct="1">
              <a:lnSpc>
                <a:spcPct val="90000"/>
              </a:lnSpc>
            </a:pPr>
            <a:r>
              <a:rPr lang="en-GB" sz="2400" dirty="0"/>
              <a:t>e.g. desktop metaphor, web portals</a:t>
            </a:r>
          </a:p>
          <a:p>
            <a:pPr eaLnBrk="1" hangingPunct="1">
              <a:lnSpc>
                <a:spcPct val="90000"/>
              </a:lnSpc>
            </a:pPr>
            <a:r>
              <a:rPr lang="en-GB" sz="2800" dirty="0"/>
              <a:t>Can be based on activity, object or a combination of both</a:t>
            </a:r>
          </a:p>
          <a:p>
            <a:pPr eaLnBrk="1" hangingPunct="1">
              <a:lnSpc>
                <a:spcPct val="90000"/>
              </a:lnSpc>
            </a:pPr>
            <a:r>
              <a:rPr lang="en-GB" sz="2800" dirty="0"/>
              <a:t>Exploit user</a:t>
            </a:r>
            <a:r>
              <a:rPr lang="ja-JP" altLang="en-GB" sz="2800" dirty="0"/>
              <a:t>’</a:t>
            </a:r>
            <a:r>
              <a:rPr lang="en-GB" sz="2800" dirty="0"/>
              <a:t>s familiar knowledge, helping them to understand </a:t>
            </a:r>
            <a:r>
              <a:rPr lang="ja-JP" altLang="en-GB" sz="2800" dirty="0"/>
              <a:t>‘</a:t>
            </a:r>
            <a:r>
              <a:rPr lang="en-GB" sz="2800" dirty="0"/>
              <a:t>the unfamiliar</a:t>
            </a:r>
            <a:r>
              <a:rPr lang="ja-JP" altLang="en-GB" sz="2800" dirty="0"/>
              <a:t>’</a:t>
            </a:r>
            <a:r>
              <a:rPr lang="en-GB" sz="2800" dirty="0"/>
              <a:t> </a:t>
            </a:r>
          </a:p>
          <a:p>
            <a:pPr eaLnBrk="1" hangingPunct="1">
              <a:lnSpc>
                <a:spcPct val="90000"/>
              </a:lnSpc>
            </a:pPr>
            <a:r>
              <a:rPr lang="en-GB" sz="2800" dirty="0"/>
              <a:t>Conjures up the essence of the unfamiliar activity, enabling users to leverage this to understand more aspects of the unfamiliar functionality</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1758553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itle 1"/>
          <p:cNvSpPr>
            <a:spLocks noGrp="1"/>
          </p:cNvSpPr>
          <p:nvPr>
            <p:ph type="title" idx="4294967295"/>
          </p:nvPr>
        </p:nvSpPr>
        <p:spPr>
          <a:xfrm>
            <a:off x="457200" y="274638"/>
            <a:ext cx="8229600" cy="1143000"/>
          </a:xfrm>
          <a:prstGeom prst="rect">
            <a:avLst/>
          </a:prstGeom>
        </p:spPr>
        <p:txBody>
          <a:bodyPr>
            <a:normAutofit fontScale="90000"/>
          </a:bodyPr>
          <a:lstStyle/>
          <a:p>
            <a:pPr eaLnBrk="1" hangingPunct="1"/>
            <a:r>
              <a:rPr lang="en-GB" dirty="0"/>
              <a:t>Examples of interface metaphors</a:t>
            </a:r>
          </a:p>
        </p:txBody>
      </p:sp>
      <p:sp>
        <p:nvSpPr>
          <p:cNvPr id="37893" name="Content Placeholder 2"/>
          <p:cNvSpPr>
            <a:spLocks noGrp="1"/>
          </p:cNvSpPr>
          <p:nvPr>
            <p:ph idx="4294967295"/>
          </p:nvPr>
        </p:nvSpPr>
        <p:spPr>
          <a:xfrm>
            <a:off x="457200" y="1600201"/>
            <a:ext cx="8229600" cy="4205064"/>
          </a:xfrm>
        </p:spPr>
        <p:txBody>
          <a:bodyPr>
            <a:normAutofit fontScale="92500" lnSpcReduction="10000"/>
          </a:bodyPr>
          <a:lstStyle/>
          <a:p>
            <a:pPr eaLnBrk="1" hangingPunct="1"/>
            <a:r>
              <a:rPr lang="en-US" dirty="0"/>
              <a:t>Conceptualizing what users are doing, </a:t>
            </a:r>
          </a:p>
          <a:p>
            <a:pPr lvl="1"/>
            <a:r>
              <a:rPr lang="en-US" dirty="0"/>
              <a:t>e.g. surfing the web</a:t>
            </a:r>
          </a:p>
          <a:p>
            <a:pPr eaLnBrk="1" hangingPunct="1"/>
            <a:endParaRPr lang="en-US" sz="1000" dirty="0"/>
          </a:p>
          <a:p>
            <a:pPr eaLnBrk="1" hangingPunct="1"/>
            <a:r>
              <a:rPr lang="en-US" dirty="0"/>
              <a:t>A conceptual model instantiated at the interface, </a:t>
            </a:r>
          </a:p>
          <a:p>
            <a:pPr lvl="1"/>
            <a:r>
              <a:rPr lang="en-US" dirty="0"/>
              <a:t>e.g. the desktop metaphor</a:t>
            </a:r>
          </a:p>
          <a:p>
            <a:pPr eaLnBrk="1" hangingPunct="1"/>
            <a:endParaRPr lang="en-US" sz="1000" dirty="0"/>
          </a:p>
          <a:p>
            <a:pPr eaLnBrk="1" hangingPunct="1"/>
            <a:r>
              <a:rPr lang="en-US" dirty="0"/>
              <a:t>Visualizing an operation, </a:t>
            </a:r>
          </a:p>
          <a:p>
            <a:pPr eaLnBrk="1" hangingPunct="1"/>
            <a:r>
              <a:rPr lang="en-US" dirty="0"/>
              <a:t>e.g. an icon of a shopping cart for placing items into</a:t>
            </a:r>
          </a:p>
          <a:p>
            <a:pPr eaLnBrk="1" hangingPunct="1"/>
            <a:endParaRPr lang="en-GB"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166485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Conceptualizing design</a:t>
            </a:r>
          </a:p>
        </p:txBody>
      </p:sp>
      <p:sp>
        <p:nvSpPr>
          <p:cNvPr id="3" name="Content Placeholder 2"/>
          <p:cNvSpPr>
            <a:spLocks noGrp="1"/>
          </p:cNvSpPr>
          <p:nvPr>
            <p:ph idx="1"/>
          </p:nvPr>
        </p:nvSpPr>
        <p:spPr/>
        <p:txBody>
          <a:bodyPr/>
          <a:lstStyle/>
          <a:p>
            <a:r>
              <a:rPr lang="en-US" dirty="0"/>
              <a:t>Proof of concept</a:t>
            </a:r>
          </a:p>
          <a:p>
            <a:pPr lvl="1"/>
            <a:r>
              <a:rPr lang="en-US" dirty="0"/>
              <a:t>conceptualize what the proposed product will do</a:t>
            </a:r>
          </a:p>
          <a:p>
            <a:r>
              <a:rPr lang="en-US" dirty="0"/>
              <a:t>Why the need to conceptualizing design?</a:t>
            </a:r>
          </a:p>
          <a:p>
            <a:pPr lvl="2"/>
            <a:r>
              <a:rPr lang="en-US" dirty="0"/>
              <a:t>to scrutinize vague ideas and assumptions about the benefits of the proposed product in terms of their feasibility</a:t>
            </a:r>
          </a:p>
          <a:p>
            <a:pPr lvl="2"/>
            <a:r>
              <a:rPr lang="en-US" dirty="0"/>
              <a:t>how realistic is it to develop?</a:t>
            </a:r>
          </a:p>
          <a:p>
            <a:pPr lvl="2"/>
            <a:r>
              <a:rPr lang="en-US" dirty="0"/>
              <a:t>how desirable and useful?</a:t>
            </a:r>
          </a:p>
          <a:p>
            <a:pPr lvl="2"/>
            <a:endParaRPr lang="en-US" dirty="0"/>
          </a:p>
          <a:p>
            <a:pPr lvl="1"/>
            <a:endParaRPr lang="en-US" dirty="0"/>
          </a:p>
        </p:txBody>
      </p:sp>
      <p:sp>
        <p:nvSpPr>
          <p:cNvPr id="4" name="Footer Placeholder 3"/>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2124972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card metaphor</a:t>
            </a:r>
          </a:p>
        </p:txBody>
      </p:sp>
      <p:sp>
        <p:nvSpPr>
          <p:cNvPr id="6" name="Content Placeholder 5"/>
          <p:cNvSpPr>
            <a:spLocks noGrp="1"/>
          </p:cNvSpPr>
          <p:nvPr>
            <p:ph sz="half" idx="1"/>
          </p:nvPr>
        </p:nvSpPr>
        <p:spPr>
          <a:xfrm>
            <a:off x="827584" y="1772816"/>
            <a:ext cx="4038600" cy="4525963"/>
          </a:xfrm>
        </p:spPr>
        <p:txBody>
          <a:bodyPr>
            <a:normAutofit fontScale="85000" lnSpcReduction="10000"/>
          </a:bodyPr>
          <a:lstStyle/>
          <a:p>
            <a:r>
              <a:rPr lang="en-US" sz="2400" dirty="0"/>
              <a:t>The card is a very popular UI</a:t>
            </a:r>
          </a:p>
          <a:p>
            <a:r>
              <a:rPr lang="en-US" sz="2400" dirty="0"/>
              <a:t>Why?: Has familiar form factor</a:t>
            </a:r>
          </a:p>
          <a:p>
            <a:r>
              <a:rPr lang="en-US" sz="2400" dirty="0"/>
              <a:t>Can easily be flicked through, sorted, and themed</a:t>
            </a:r>
          </a:p>
          <a:p>
            <a:r>
              <a:rPr lang="en-US" sz="2400" dirty="0"/>
              <a:t>Can structure content into meaningful chunks</a:t>
            </a:r>
          </a:p>
          <a:p>
            <a:pPr lvl="1"/>
            <a:r>
              <a:rPr lang="en-US" sz="2100" dirty="0"/>
              <a:t>similar to how paragraphs are used to chunk a set of related sentences into distinct sections </a:t>
            </a:r>
          </a:p>
          <a:p>
            <a:r>
              <a:rPr lang="en-US" sz="2400" dirty="0"/>
              <a:t>Material properties giving appearance of surface of paper</a:t>
            </a:r>
          </a:p>
        </p:txBody>
      </p:sp>
      <p:sp>
        <p:nvSpPr>
          <p:cNvPr id="7" name="Footer Placeholder 6"/>
          <p:cNvSpPr>
            <a:spLocks noGrp="1"/>
          </p:cNvSpPr>
          <p:nvPr>
            <p:ph type="ftr" sz="quarter" idx="11"/>
          </p:nvPr>
        </p:nvSpPr>
        <p:spPr/>
        <p:txBody>
          <a:bodyPr/>
          <a:lstStyle/>
          <a:p>
            <a:r>
              <a:rPr lang="en-GB" dirty="0">
                <a:solidFill>
                  <a:schemeClr val="accent6">
                    <a:lumMod val="75000"/>
                  </a:schemeClr>
                </a:solidFill>
              </a:rPr>
              <a:t>www.id-book.com </a:t>
            </a:r>
          </a:p>
        </p:txBody>
      </p:sp>
      <p:pic>
        <p:nvPicPr>
          <p:cNvPr id="4" name="Content Placeholder 3"/>
          <p:cNvPicPr>
            <a:picLocks noGrp="1" noChangeAspect="1"/>
          </p:cNvPicPr>
          <p:nvPr>
            <p:ph sz="half" idx="2"/>
          </p:nvPr>
        </p:nvPicPr>
        <p:blipFill>
          <a:blip r:embed="rId3"/>
          <a:stretch>
            <a:fillRect/>
          </a:stretch>
        </p:blipFill>
        <p:spPr>
          <a:xfrm>
            <a:off x="5724128" y="1366507"/>
            <a:ext cx="2545854" cy="4525963"/>
          </a:xfrm>
          <a:prstGeom prst="rect">
            <a:avLst/>
          </a:prstGeom>
        </p:spPr>
      </p:pic>
      <p:sp>
        <p:nvSpPr>
          <p:cNvPr id="9" name="TextBox 8"/>
          <p:cNvSpPr txBox="1"/>
          <p:nvPr/>
        </p:nvSpPr>
        <p:spPr>
          <a:xfrm>
            <a:off x="1626322" y="5921256"/>
            <a:ext cx="5891356" cy="800219"/>
          </a:xfrm>
          <a:prstGeom prst="rect">
            <a:avLst/>
          </a:prstGeom>
          <a:noFill/>
        </p:spPr>
        <p:txBody>
          <a:bodyPr wrap="none" rtlCol="0">
            <a:spAutoFit/>
          </a:bodyPr>
          <a:lstStyle/>
          <a:p>
            <a:r>
              <a:rPr lang="en-US" sz="1400" dirty="0"/>
              <a:t>Figure 3.5 Google Now card for restaurant recommendation in Germany</a:t>
            </a:r>
          </a:p>
          <a:p>
            <a:r>
              <a:rPr lang="en-US" sz="1400" dirty="0"/>
              <a:t>Source: Johannes </a:t>
            </a:r>
            <a:r>
              <a:rPr lang="en-US" sz="1400" dirty="0" err="1"/>
              <a:t>Shonning</a:t>
            </a:r>
            <a:r>
              <a:rPr lang="en-US" sz="1400" dirty="0"/>
              <a:t>: </a:t>
            </a:r>
            <a:r>
              <a:rPr lang="en-US" sz="1400" dirty="0" err="1"/>
              <a:t>schoening@uni-bremen.de</a:t>
            </a:r>
            <a:r>
              <a:rPr lang="en-US" sz="1400" dirty="0"/>
              <a:t>.</a:t>
            </a:r>
          </a:p>
          <a:p>
            <a:endParaRPr lang="en-US" dirty="0"/>
          </a:p>
        </p:txBody>
      </p:sp>
    </p:spTree>
    <p:extLst>
      <p:ext uri="{BB962C8B-B14F-4D97-AF65-F5344CB8AC3E}">
        <p14:creationId xmlns:p14="http://schemas.microsoft.com/office/powerpoint/2010/main" val="35392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1026"/>
          <p:cNvSpPr>
            <a:spLocks noGrp="1" noChangeArrowheads="1"/>
          </p:cNvSpPr>
          <p:nvPr>
            <p:ph type="title" idx="4294967295"/>
          </p:nvPr>
        </p:nvSpPr>
        <p:spPr>
          <a:xfrm>
            <a:off x="457200" y="274638"/>
            <a:ext cx="8229600" cy="1143000"/>
          </a:xfrm>
          <a:prstGeom prst="rect">
            <a:avLst/>
          </a:prstGeom>
        </p:spPr>
        <p:txBody>
          <a:bodyPr>
            <a:normAutofit/>
          </a:bodyPr>
          <a:lstStyle/>
          <a:p>
            <a:pPr eaLnBrk="1" hangingPunct="1"/>
            <a:r>
              <a:rPr lang="en-GB" dirty="0"/>
              <a:t>Benefits of interface metaphors</a:t>
            </a:r>
          </a:p>
        </p:txBody>
      </p:sp>
      <p:sp>
        <p:nvSpPr>
          <p:cNvPr id="41989" name="Rectangle 1027"/>
          <p:cNvSpPr>
            <a:spLocks noGrp="1" noChangeArrowheads="1"/>
          </p:cNvSpPr>
          <p:nvPr>
            <p:ph type="body" idx="4294967295"/>
          </p:nvPr>
        </p:nvSpPr>
        <p:spPr>
          <a:xfrm>
            <a:off x="467544" y="1772816"/>
            <a:ext cx="8229600" cy="4525963"/>
          </a:xfrm>
        </p:spPr>
        <p:txBody>
          <a:bodyPr/>
          <a:lstStyle/>
          <a:p>
            <a:pPr eaLnBrk="1" hangingPunct="1">
              <a:lnSpc>
                <a:spcPct val="90000"/>
              </a:lnSpc>
            </a:pPr>
            <a:r>
              <a:rPr lang="en-GB" dirty="0"/>
              <a:t>Makes learning new systems easier</a:t>
            </a:r>
          </a:p>
          <a:p>
            <a:pPr eaLnBrk="1" hangingPunct="1">
              <a:lnSpc>
                <a:spcPct val="90000"/>
              </a:lnSpc>
            </a:pPr>
            <a:endParaRPr lang="en-GB" sz="1000" dirty="0"/>
          </a:p>
          <a:p>
            <a:pPr eaLnBrk="1" hangingPunct="1">
              <a:lnSpc>
                <a:spcPct val="90000"/>
              </a:lnSpc>
            </a:pPr>
            <a:r>
              <a:rPr lang="en-GB" dirty="0"/>
              <a:t>Helps users understand the underlying conceptual model</a:t>
            </a:r>
          </a:p>
          <a:p>
            <a:pPr eaLnBrk="1" hangingPunct="1">
              <a:lnSpc>
                <a:spcPct val="90000"/>
              </a:lnSpc>
            </a:pPr>
            <a:endParaRPr lang="en-GB" sz="1000" dirty="0"/>
          </a:p>
          <a:p>
            <a:pPr eaLnBrk="1" hangingPunct="1">
              <a:lnSpc>
                <a:spcPct val="90000"/>
              </a:lnSpc>
            </a:pPr>
            <a:r>
              <a:rPr lang="en-GB" dirty="0"/>
              <a:t>Can be very innovative and enable the realm of computers and their applications to be made more accessible to a greater diversity of users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2886631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026"/>
          <p:cNvSpPr>
            <a:spLocks noGrp="1" noChangeArrowheads="1"/>
          </p:cNvSpPr>
          <p:nvPr>
            <p:ph type="title" idx="4294967295"/>
          </p:nvPr>
        </p:nvSpPr>
        <p:spPr>
          <a:xfrm>
            <a:off x="457200" y="274638"/>
            <a:ext cx="8229600" cy="1143000"/>
          </a:xfrm>
          <a:prstGeom prst="rect">
            <a:avLst/>
          </a:prstGeom>
        </p:spPr>
        <p:txBody>
          <a:bodyPr>
            <a:normAutofit fontScale="90000"/>
          </a:bodyPr>
          <a:lstStyle/>
          <a:p>
            <a:pPr eaLnBrk="1" hangingPunct="1"/>
            <a:r>
              <a:rPr lang="en-GB" dirty="0"/>
              <a:t>Problems with interface metaphors </a:t>
            </a:r>
          </a:p>
        </p:txBody>
      </p:sp>
      <p:sp>
        <p:nvSpPr>
          <p:cNvPr id="43013" name="Rectangle 1027"/>
          <p:cNvSpPr>
            <a:spLocks noGrp="1" noChangeArrowheads="1"/>
          </p:cNvSpPr>
          <p:nvPr>
            <p:ph type="body" idx="4294967295"/>
          </p:nvPr>
        </p:nvSpPr>
        <p:spPr/>
        <p:txBody>
          <a:bodyPr>
            <a:noAutofit/>
          </a:bodyPr>
          <a:lstStyle/>
          <a:p>
            <a:pPr eaLnBrk="1" hangingPunct="1"/>
            <a:r>
              <a:rPr lang="en-GB" sz="2400" dirty="0"/>
              <a:t>Break conventional and cultural rules</a:t>
            </a:r>
          </a:p>
          <a:p>
            <a:pPr lvl="1" eaLnBrk="1" hangingPunct="1"/>
            <a:r>
              <a:rPr lang="en-GB" sz="2400" dirty="0"/>
              <a:t>e.g. recycle bin placed on desktop</a:t>
            </a:r>
          </a:p>
          <a:p>
            <a:pPr eaLnBrk="1" hangingPunct="1"/>
            <a:r>
              <a:rPr lang="en-GB" sz="2400" dirty="0"/>
              <a:t>Can constrain designers in the way they conceptualize a problem space</a:t>
            </a:r>
          </a:p>
          <a:p>
            <a:pPr eaLnBrk="1" hangingPunct="1"/>
            <a:r>
              <a:rPr lang="en-GB" sz="2400" dirty="0"/>
              <a:t>Conflict with design principles</a:t>
            </a:r>
          </a:p>
          <a:p>
            <a:pPr eaLnBrk="1" hangingPunct="1"/>
            <a:r>
              <a:rPr lang="en-GB" sz="2400" dirty="0"/>
              <a:t>Forces users to only understand the system in terms of the metaphor</a:t>
            </a:r>
          </a:p>
          <a:p>
            <a:pPr eaLnBrk="1" hangingPunct="1"/>
            <a:r>
              <a:rPr lang="en-GB" sz="2400" dirty="0"/>
              <a:t>Designers can inadvertently use bad existing designs and transfer the bad parts over</a:t>
            </a:r>
          </a:p>
          <a:p>
            <a:pPr eaLnBrk="1" hangingPunct="1"/>
            <a:r>
              <a:rPr lang="en-GB" sz="2400" dirty="0"/>
              <a:t>Limits designers</a:t>
            </a:r>
            <a:r>
              <a:rPr lang="ja-JP" altLang="en-GB" sz="2400" dirty="0"/>
              <a:t>’</a:t>
            </a:r>
            <a:r>
              <a:rPr lang="en-GB" sz="2400" dirty="0"/>
              <a:t> imagination in coming up with new conceptual models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796196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itle 1"/>
          <p:cNvSpPr>
            <a:spLocks noGrp="1"/>
          </p:cNvSpPr>
          <p:nvPr>
            <p:ph type="title" idx="4294967295"/>
          </p:nvPr>
        </p:nvSpPr>
        <p:spPr>
          <a:xfrm>
            <a:off x="457200" y="274638"/>
            <a:ext cx="8229600" cy="1143000"/>
          </a:xfrm>
          <a:prstGeom prst="rect">
            <a:avLst/>
          </a:prstGeom>
        </p:spPr>
        <p:txBody>
          <a:bodyPr/>
          <a:lstStyle/>
          <a:p>
            <a:pPr eaLnBrk="1" hangingPunct="1"/>
            <a:r>
              <a:rPr lang="en-GB" dirty="0"/>
              <a:t>Activity</a:t>
            </a:r>
          </a:p>
        </p:txBody>
      </p:sp>
      <p:sp>
        <p:nvSpPr>
          <p:cNvPr id="38917" name="Content Placeholder 2"/>
          <p:cNvSpPr>
            <a:spLocks noGrp="1"/>
          </p:cNvSpPr>
          <p:nvPr>
            <p:ph idx="4294967295"/>
          </p:nvPr>
        </p:nvSpPr>
        <p:spPr/>
        <p:txBody>
          <a:bodyPr>
            <a:normAutofit/>
          </a:bodyPr>
          <a:lstStyle/>
          <a:p>
            <a:pPr eaLnBrk="1" hangingPunct="1"/>
            <a:r>
              <a:rPr lang="en-GB" dirty="0"/>
              <a:t>Describe the components of the conceptual model </a:t>
            </a:r>
            <a:r>
              <a:rPr lang="en-US" dirty="0"/>
              <a:t>underlying most online shopping websites, e.g.</a:t>
            </a:r>
          </a:p>
          <a:p>
            <a:pPr eaLnBrk="1" hangingPunct="1"/>
            <a:endParaRPr lang="en-US" sz="1000" dirty="0"/>
          </a:p>
          <a:p>
            <a:pPr lvl="1" eaLnBrk="1" hangingPunct="1"/>
            <a:r>
              <a:rPr lang="en-US" dirty="0"/>
              <a:t>Shopping cart</a:t>
            </a:r>
          </a:p>
          <a:p>
            <a:pPr lvl="1" eaLnBrk="1" hangingPunct="1"/>
            <a:r>
              <a:rPr lang="en-US" dirty="0"/>
              <a:t>Proceeding to check-out</a:t>
            </a:r>
          </a:p>
          <a:p>
            <a:pPr lvl="1" eaLnBrk="1" hangingPunct="1"/>
            <a:r>
              <a:rPr lang="en-US" dirty="0"/>
              <a:t>1-click</a:t>
            </a:r>
          </a:p>
          <a:p>
            <a:pPr lvl="1" eaLnBrk="1" hangingPunct="1"/>
            <a:r>
              <a:rPr lang="en-US" dirty="0"/>
              <a:t>Gift wrapping</a:t>
            </a:r>
          </a:p>
          <a:p>
            <a:pPr lvl="1" eaLnBrk="1" hangingPunct="1"/>
            <a:r>
              <a:rPr lang="en-US" dirty="0"/>
              <a:t>Cash till</a:t>
            </a:r>
            <a:endParaRPr lang="en-GB"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1049628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a:xfrm>
            <a:off x="457200" y="274638"/>
            <a:ext cx="8229600" cy="1143000"/>
          </a:xfrm>
          <a:prstGeom prst="rect">
            <a:avLst/>
          </a:prstGeom>
          <a:noFill/>
        </p:spPr>
        <p:txBody>
          <a:bodyPr lIns="90487" tIns="44450" rIns="90487" bIns="44450"/>
          <a:lstStyle/>
          <a:p>
            <a:pPr eaLnBrk="1" hangingPunct="1"/>
            <a:r>
              <a:rPr lang="en-GB" dirty="0"/>
              <a:t>Interaction types</a:t>
            </a:r>
          </a:p>
        </p:txBody>
      </p:sp>
      <p:sp>
        <p:nvSpPr>
          <p:cNvPr id="44037" name="Rectangle 3"/>
          <p:cNvSpPr>
            <a:spLocks noGrp="1" noChangeArrowheads="1"/>
          </p:cNvSpPr>
          <p:nvPr>
            <p:ph type="body" idx="4294967295"/>
          </p:nvPr>
        </p:nvSpPr>
        <p:spPr>
          <a:xfrm>
            <a:off x="304800" y="1764709"/>
            <a:ext cx="8782744" cy="4114800"/>
          </a:xfrm>
          <a:noFill/>
        </p:spPr>
        <p:txBody>
          <a:bodyPr lIns="90487" tIns="44450" rIns="90487" bIns="44450">
            <a:noAutofit/>
          </a:bodyPr>
          <a:lstStyle/>
          <a:p>
            <a:pPr eaLnBrk="1" hangingPunct="1">
              <a:lnSpc>
                <a:spcPct val="90000"/>
              </a:lnSpc>
            </a:pPr>
            <a:r>
              <a:rPr lang="en-GB" sz="2400" dirty="0"/>
              <a:t>Instructing</a:t>
            </a:r>
          </a:p>
          <a:p>
            <a:pPr lvl="1" eaLnBrk="1" hangingPunct="1">
              <a:lnSpc>
                <a:spcPct val="90000"/>
              </a:lnSpc>
            </a:pPr>
            <a:r>
              <a:rPr lang="en-GB" sz="2000" dirty="0"/>
              <a:t>issuing commands and selecting options</a:t>
            </a:r>
          </a:p>
          <a:p>
            <a:pPr eaLnBrk="1" hangingPunct="1">
              <a:lnSpc>
                <a:spcPct val="90000"/>
              </a:lnSpc>
            </a:pPr>
            <a:r>
              <a:rPr lang="en-GB" sz="2400" dirty="0"/>
              <a:t>Conversing</a:t>
            </a:r>
          </a:p>
          <a:p>
            <a:pPr lvl="1" eaLnBrk="1" hangingPunct="1">
              <a:lnSpc>
                <a:spcPct val="90000"/>
              </a:lnSpc>
            </a:pPr>
            <a:r>
              <a:rPr lang="en-GB" sz="2000" dirty="0"/>
              <a:t>interacting with a system as if having a conversation</a:t>
            </a:r>
          </a:p>
          <a:p>
            <a:pPr eaLnBrk="1" hangingPunct="1">
              <a:lnSpc>
                <a:spcPct val="90000"/>
              </a:lnSpc>
            </a:pPr>
            <a:r>
              <a:rPr lang="en-GB" sz="2400" dirty="0"/>
              <a:t>Manipulating</a:t>
            </a:r>
          </a:p>
          <a:p>
            <a:pPr lvl="1" eaLnBrk="1" hangingPunct="1">
              <a:lnSpc>
                <a:spcPct val="90000"/>
              </a:lnSpc>
            </a:pPr>
            <a:r>
              <a:rPr lang="en-GB" sz="2000" dirty="0"/>
              <a:t>interacting with objects in a virtual or physical space by manipulating them </a:t>
            </a:r>
          </a:p>
          <a:p>
            <a:pPr eaLnBrk="1" hangingPunct="1">
              <a:lnSpc>
                <a:spcPct val="90000"/>
              </a:lnSpc>
            </a:pPr>
            <a:r>
              <a:rPr lang="en-GB" sz="2400" dirty="0"/>
              <a:t>Exploring</a:t>
            </a:r>
          </a:p>
          <a:p>
            <a:pPr lvl="1" eaLnBrk="1" hangingPunct="1">
              <a:lnSpc>
                <a:spcPct val="90000"/>
              </a:lnSpc>
            </a:pPr>
            <a:r>
              <a:rPr lang="en-US" sz="2000" dirty="0"/>
              <a:t>moving through a virtual environment or a physical space</a:t>
            </a:r>
          </a:p>
          <a:p>
            <a:pPr>
              <a:lnSpc>
                <a:spcPct val="90000"/>
              </a:lnSpc>
            </a:pPr>
            <a:r>
              <a:rPr lang="en-GB" sz="2400" dirty="0"/>
              <a:t>Responding</a:t>
            </a:r>
          </a:p>
          <a:p>
            <a:pPr lvl="1"/>
            <a:r>
              <a:rPr lang="en-GB" sz="2000" dirty="0"/>
              <a:t>the system initiates the interaction and the user chooses whether to respond</a:t>
            </a:r>
          </a:p>
        </p:txBody>
      </p:sp>
      <p:sp>
        <p:nvSpPr>
          <p:cNvPr id="44038" name="Rectangle 4"/>
          <p:cNvSpPr>
            <a:spLocks noChangeArrowheads="1"/>
          </p:cNvSpPr>
          <p:nvPr/>
        </p:nvSpPr>
        <p:spPr bwMode="auto">
          <a:xfrm>
            <a:off x="304800" y="1143000"/>
            <a:ext cx="1128713" cy="6217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lnSpc>
                <a:spcPct val="90000"/>
              </a:lnSpc>
              <a:spcBef>
                <a:spcPct val="20000"/>
              </a:spcBef>
            </a:pPr>
            <a:endParaRPr lang="en-GB" sz="2800" baseline="-25000">
              <a:latin typeface="Liberation Sans" panose="020B0604020202020204" pitchFamily="34" charset="0"/>
              <a:ea typeface="Liberation Sans" panose="020B0604020202020204" pitchFamily="34" charset="0"/>
              <a:cs typeface="Liberation Sans" panose="020B0604020202020204" pitchFamily="34" charset="0"/>
            </a:endParaRPr>
          </a:p>
          <a:p>
            <a:pPr lvl="1" eaLnBrk="0" hangingPunct="0">
              <a:lnSpc>
                <a:spcPct val="90000"/>
              </a:lnSpc>
              <a:spcBef>
                <a:spcPct val="20000"/>
              </a:spcBef>
              <a:buFontTx/>
              <a:buChar char="–"/>
            </a:pPr>
            <a:endParaRPr lang="en-GB"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291470693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t>1. Instructing</a:t>
            </a:r>
          </a:p>
        </p:txBody>
      </p:sp>
      <p:sp>
        <p:nvSpPr>
          <p:cNvPr id="46085" name="Rectangle 3"/>
          <p:cNvSpPr>
            <a:spLocks noGrp="1" noChangeArrowheads="1"/>
          </p:cNvSpPr>
          <p:nvPr>
            <p:ph type="body" idx="4294967295"/>
          </p:nvPr>
        </p:nvSpPr>
        <p:spPr>
          <a:xfrm>
            <a:off x="685800" y="1600200"/>
            <a:ext cx="7772400" cy="4114800"/>
          </a:xfrm>
        </p:spPr>
        <p:txBody>
          <a:bodyPr>
            <a:normAutofit lnSpcReduction="10000"/>
          </a:bodyPr>
          <a:lstStyle/>
          <a:p>
            <a:pPr eaLnBrk="1" hangingPunct="1">
              <a:lnSpc>
                <a:spcPct val="90000"/>
              </a:lnSpc>
            </a:pPr>
            <a:r>
              <a:rPr lang="en-GB" sz="2800" dirty="0"/>
              <a:t>Where users instruct a system and tell it what to do</a:t>
            </a:r>
          </a:p>
          <a:p>
            <a:pPr lvl="1" eaLnBrk="1" hangingPunct="1">
              <a:lnSpc>
                <a:spcPct val="90000"/>
              </a:lnSpc>
            </a:pPr>
            <a:r>
              <a:rPr lang="en-GB" sz="2400" dirty="0"/>
              <a:t>e.g. tell the time, print a file, save a file</a:t>
            </a:r>
          </a:p>
          <a:p>
            <a:pPr lvl="1" eaLnBrk="1" hangingPunct="1">
              <a:lnSpc>
                <a:spcPct val="90000"/>
              </a:lnSpc>
            </a:pPr>
            <a:endParaRPr lang="en-GB" sz="1100" dirty="0"/>
          </a:p>
          <a:p>
            <a:pPr eaLnBrk="1" hangingPunct="1">
              <a:lnSpc>
                <a:spcPct val="90000"/>
              </a:lnSpc>
            </a:pPr>
            <a:r>
              <a:rPr lang="en-GB" sz="2800" dirty="0"/>
              <a:t>Very common conceptual model, underlying a diversity of devices and systems</a:t>
            </a:r>
          </a:p>
          <a:p>
            <a:pPr lvl="1" eaLnBrk="1" hangingPunct="1">
              <a:lnSpc>
                <a:spcPct val="90000"/>
              </a:lnSpc>
            </a:pPr>
            <a:r>
              <a:rPr lang="en-GB" sz="2400" dirty="0"/>
              <a:t>e.g. word processors, VCRs, vending machines</a:t>
            </a:r>
          </a:p>
          <a:p>
            <a:pPr lvl="1" eaLnBrk="1" hangingPunct="1">
              <a:lnSpc>
                <a:spcPct val="90000"/>
              </a:lnSpc>
            </a:pPr>
            <a:endParaRPr lang="en-GB" sz="1100" dirty="0"/>
          </a:p>
          <a:p>
            <a:pPr eaLnBrk="1" hangingPunct="1">
              <a:lnSpc>
                <a:spcPct val="90000"/>
              </a:lnSpc>
            </a:pPr>
            <a:r>
              <a:rPr lang="en-GB" sz="2800" dirty="0"/>
              <a:t>Main benefit is that instructing supports quick and efficient interaction</a:t>
            </a:r>
          </a:p>
          <a:p>
            <a:pPr lvl="1" eaLnBrk="1" hangingPunct="1">
              <a:lnSpc>
                <a:spcPct val="90000"/>
              </a:lnSpc>
            </a:pPr>
            <a:r>
              <a:rPr lang="en-GB" sz="2400" dirty="0"/>
              <a:t>good for repetitive kinds of actions performed on multiple objects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118974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Title 1"/>
          <p:cNvSpPr>
            <a:spLocks noGrp="1"/>
          </p:cNvSpPr>
          <p:nvPr>
            <p:ph type="title" idx="4294967295"/>
          </p:nvPr>
        </p:nvSpPr>
        <p:spPr>
          <a:xfrm>
            <a:off x="457200" y="274638"/>
            <a:ext cx="8229600" cy="1143000"/>
          </a:xfrm>
          <a:prstGeom prst="rect">
            <a:avLst/>
          </a:prstGeom>
        </p:spPr>
        <p:txBody>
          <a:bodyPr/>
          <a:lstStyle/>
          <a:p>
            <a:pPr eaLnBrk="1" hangingPunct="1"/>
            <a:r>
              <a:rPr lang="en-GB" dirty="0"/>
              <a:t>Which is easiest and why?</a:t>
            </a:r>
          </a:p>
        </p:txBody>
      </p:sp>
      <p:graphicFrame>
        <p:nvGraphicFramePr>
          <p:cNvPr id="47106" name="Object 2"/>
          <p:cNvGraphicFramePr>
            <a:graphicFrameLocks noChangeAspect="1"/>
          </p:cNvGraphicFramePr>
          <p:nvPr>
            <p:extLst>
              <p:ext uri="{D42A27DB-BD31-4B8C-83A1-F6EECF244321}">
                <p14:modId xmlns:p14="http://schemas.microsoft.com/office/powerpoint/2010/main" val="2585001560"/>
              </p:ext>
            </p:extLst>
          </p:nvPr>
        </p:nvGraphicFramePr>
        <p:xfrm>
          <a:off x="1547664" y="1988840"/>
          <a:ext cx="5486400" cy="3492500"/>
        </p:xfrm>
        <a:graphic>
          <a:graphicData uri="http://schemas.openxmlformats.org/presentationml/2006/ole">
            <mc:AlternateContent xmlns:mc="http://schemas.openxmlformats.org/markup-compatibility/2006">
              <mc:Choice xmlns:v="urn:schemas-microsoft-com:vml" Requires="v">
                <p:oleObj spid="_x0000_s51201" name="Document" r:id="rId4" imgW="5486400" imgH="3492500" progId="Word.Document.12">
                  <p:link updateAutomatic="1"/>
                </p:oleObj>
              </mc:Choice>
              <mc:Fallback>
                <p:oleObj name="Document" r:id="rId4" imgW="5486400" imgH="3492500" progId="Word.Document.12">
                  <p:link updateAutomatic="1"/>
                  <p:pic>
                    <p:nvPicPr>
                      <p:cNvPr id="4710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1988840"/>
                        <a:ext cx="5486400" cy="3492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7107" name="Object 3"/>
          <p:cNvGraphicFramePr>
            <a:graphicFrameLocks noChangeAspect="1"/>
          </p:cNvGraphicFramePr>
          <p:nvPr>
            <p:extLst>
              <p:ext uri="{D42A27DB-BD31-4B8C-83A1-F6EECF244321}">
                <p14:modId xmlns:p14="http://schemas.microsoft.com/office/powerpoint/2010/main" val="3267381447"/>
              </p:ext>
            </p:extLst>
          </p:nvPr>
        </p:nvGraphicFramePr>
        <p:xfrm>
          <a:off x="4788024" y="1988840"/>
          <a:ext cx="2159000" cy="3492500"/>
        </p:xfrm>
        <a:graphic>
          <a:graphicData uri="http://schemas.openxmlformats.org/presentationml/2006/ole">
            <mc:AlternateContent xmlns:mc="http://schemas.openxmlformats.org/markup-compatibility/2006">
              <mc:Choice xmlns:v="urn:schemas-microsoft-com:vml" Requires="v">
                <p:oleObj spid="_x0000_s51202" name="Document" r:id="rId6" imgW="2159000" imgH="3492500" progId="Word.Document.12">
                  <p:link updateAutomatic="1"/>
                </p:oleObj>
              </mc:Choice>
              <mc:Fallback>
                <p:oleObj name="Document" r:id="rId6" imgW="2159000" imgH="3492500" progId="Word.Document.12">
                  <p:link updateAutomatic="1"/>
                  <p:pic>
                    <p:nvPicPr>
                      <p:cNvPr id="4710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024" y="1988840"/>
                        <a:ext cx="2159000" cy="3492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1625307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idx="4294967295"/>
          </p:nvPr>
        </p:nvSpPr>
        <p:spPr>
          <a:xfrm>
            <a:off x="685800" y="381000"/>
            <a:ext cx="7772400" cy="1143000"/>
          </a:xfrm>
          <a:prstGeom prst="rect">
            <a:avLst/>
          </a:prstGeom>
          <a:noFill/>
        </p:spPr>
        <p:txBody>
          <a:bodyPr lIns="90487" tIns="44450" rIns="90487" bIns="44450"/>
          <a:lstStyle/>
          <a:p>
            <a:pPr eaLnBrk="1" hangingPunct="1"/>
            <a:r>
              <a:rPr lang="en-GB" dirty="0"/>
              <a:t>2. Conversing</a:t>
            </a:r>
          </a:p>
        </p:txBody>
      </p:sp>
      <p:sp>
        <p:nvSpPr>
          <p:cNvPr id="49157" name="Rectangle 3"/>
          <p:cNvSpPr>
            <a:spLocks noGrp="1" noChangeArrowheads="1"/>
          </p:cNvSpPr>
          <p:nvPr>
            <p:ph type="body" idx="4294967295"/>
          </p:nvPr>
        </p:nvSpPr>
        <p:spPr>
          <a:xfrm>
            <a:off x="683568" y="1772816"/>
            <a:ext cx="7772400" cy="4114800"/>
          </a:xfrm>
          <a:noFill/>
        </p:spPr>
        <p:txBody>
          <a:bodyPr lIns="90487" tIns="44450" rIns="90487" bIns="44450">
            <a:normAutofit/>
          </a:bodyPr>
          <a:lstStyle/>
          <a:p>
            <a:pPr eaLnBrk="1" hangingPunct="1">
              <a:lnSpc>
                <a:spcPct val="90000"/>
              </a:lnSpc>
            </a:pPr>
            <a:r>
              <a:rPr lang="en-GB" sz="2800" dirty="0"/>
              <a:t>Underlying model of having a conversation with another human</a:t>
            </a:r>
          </a:p>
          <a:p>
            <a:pPr eaLnBrk="1" hangingPunct="1">
              <a:lnSpc>
                <a:spcPct val="90000"/>
              </a:lnSpc>
            </a:pPr>
            <a:r>
              <a:rPr lang="en-GB" sz="2800" dirty="0"/>
              <a:t>Range from simple voice recognition menu-driven systems to more complex </a:t>
            </a:r>
            <a:r>
              <a:rPr lang="ja-JP" altLang="en-GB" sz="2800" dirty="0"/>
              <a:t>‘</a:t>
            </a:r>
            <a:r>
              <a:rPr lang="en-GB" sz="2800" dirty="0"/>
              <a:t>natural language</a:t>
            </a:r>
            <a:r>
              <a:rPr lang="ja-JP" altLang="en-GB" sz="2800" dirty="0"/>
              <a:t>’</a:t>
            </a:r>
            <a:r>
              <a:rPr lang="en-GB" sz="2800" dirty="0"/>
              <a:t> dialogs</a:t>
            </a:r>
          </a:p>
          <a:p>
            <a:pPr eaLnBrk="1" hangingPunct="1">
              <a:lnSpc>
                <a:spcPct val="90000"/>
              </a:lnSpc>
            </a:pPr>
            <a:r>
              <a:rPr lang="en-GB" sz="2800" dirty="0"/>
              <a:t>Examples include timetables, search engines, advice-giving systems, help systems</a:t>
            </a:r>
          </a:p>
          <a:p>
            <a:pPr eaLnBrk="1" hangingPunct="1">
              <a:lnSpc>
                <a:spcPct val="90000"/>
              </a:lnSpc>
            </a:pPr>
            <a:r>
              <a:rPr lang="en-GB" sz="2800" dirty="0"/>
              <a:t>Also virtual agents, </a:t>
            </a:r>
            <a:r>
              <a:rPr lang="en-GB" sz="2800" dirty="0" err="1"/>
              <a:t>chatbots</a:t>
            </a:r>
            <a:r>
              <a:rPr lang="en-GB" sz="2800" dirty="0"/>
              <a:t>, toys and pet robots designed to converse with you</a:t>
            </a:r>
          </a:p>
          <a:p>
            <a:pPr lvl="1" eaLnBrk="1" hangingPunct="1">
              <a:lnSpc>
                <a:spcPct val="90000"/>
              </a:lnSpc>
            </a:pPr>
            <a:endParaRPr lang="en-GB" sz="20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255403494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idx="4294967295"/>
          </p:nvPr>
        </p:nvSpPr>
        <p:spPr>
          <a:xfrm>
            <a:off x="685800" y="457200"/>
            <a:ext cx="7772400" cy="1143000"/>
          </a:xfrm>
          <a:prstGeom prst="rect">
            <a:avLst/>
          </a:prstGeom>
        </p:spPr>
        <p:txBody>
          <a:bodyPr>
            <a:noAutofit/>
          </a:bodyPr>
          <a:lstStyle/>
          <a:p>
            <a:pPr eaLnBrk="1" hangingPunct="1"/>
            <a:r>
              <a:rPr lang="en-GB" sz="4000" dirty="0"/>
              <a:t>Pros and cons of conversational model</a:t>
            </a:r>
          </a:p>
        </p:txBody>
      </p:sp>
      <p:sp>
        <p:nvSpPr>
          <p:cNvPr id="52229" name="Rectangle 3"/>
          <p:cNvSpPr>
            <a:spLocks noGrp="1" noChangeArrowheads="1"/>
          </p:cNvSpPr>
          <p:nvPr>
            <p:ph type="body" idx="4294967295"/>
          </p:nvPr>
        </p:nvSpPr>
        <p:spPr>
          <a:xfrm>
            <a:off x="683568" y="2060848"/>
            <a:ext cx="7772400" cy="4114800"/>
          </a:xfrm>
        </p:spPr>
        <p:txBody>
          <a:bodyPr/>
          <a:lstStyle/>
          <a:p>
            <a:pPr eaLnBrk="1" hangingPunct="1">
              <a:lnSpc>
                <a:spcPct val="90000"/>
              </a:lnSpc>
            </a:pPr>
            <a:r>
              <a:rPr lang="en-GB" sz="2800" dirty="0"/>
              <a:t>Allows users, especially novices to interact with a system in a way that is familiar to them</a:t>
            </a:r>
            <a:endParaRPr lang="en-GB" sz="2400" dirty="0"/>
          </a:p>
          <a:p>
            <a:pPr lvl="1" eaLnBrk="1" hangingPunct="1">
              <a:lnSpc>
                <a:spcPct val="90000"/>
              </a:lnSpc>
            </a:pPr>
            <a:r>
              <a:rPr lang="en-GB" sz="2000" dirty="0"/>
              <a:t>can make them feel comfortable, at ease and less scared</a:t>
            </a:r>
          </a:p>
          <a:p>
            <a:pPr eaLnBrk="1" hangingPunct="1">
              <a:lnSpc>
                <a:spcPct val="90000"/>
              </a:lnSpc>
            </a:pPr>
            <a:r>
              <a:rPr lang="en-GB" sz="2800" dirty="0"/>
              <a:t>Misunderstandings can arise when the system does not know how to parse what the user says</a:t>
            </a:r>
          </a:p>
          <a:p>
            <a:pPr lvl="1">
              <a:lnSpc>
                <a:spcPct val="90000"/>
              </a:lnSpc>
            </a:pPr>
            <a:r>
              <a:rPr lang="en-GB" sz="2000" dirty="0"/>
              <a:t>e.g. voice assistants can misunderstand what children say </a:t>
            </a:r>
          </a:p>
          <a:p>
            <a:pPr eaLnBrk="1" hangingPunct="1">
              <a:lnSpc>
                <a:spcPct val="90000"/>
              </a:lnSpc>
            </a:pPr>
            <a:endParaRPr lang="en-GB" sz="24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1807381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a:t>www.id-book.com </a:t>
            </a:r>
          </a:p>
        </p:txBody>
      </p:sp>
      <p:pic>
        <p:nvPicPr>
          <p:cNvPr id="3" name="Picture 2"/>
          <p:cNvPicPr>
            <a:picLocks noChangeAspect="1"/>
          </p:cNvPicPr>
          <p:nvPr/>
        </p:nvPicPr>
        <p:blipFill>
          <a:blip r:embed="rId2"/>
          <a:stretch>
            <a:fillRect/>
          </a:stretch>
        </p:blipFill>
        <p:spPr>
          <a:xfrm>
            <a:off x="1418664" y="1241972"/>
            <a:ext cx="6306671" cy="5126440"/>
          </a:xfrm>
          <a:prstGeom prst="rect">
            <a:avLst/>
          </a:prstGeom>
        </p:spPr>
      </p:pic>
    </p:spTree>
    <p:extLst>
      <p:ext uri="{BB962C8B-B14F-4D97-AF65-F5344CB8AC3E}">
        <p14:creationId xmlns:p14="http://schemas.microsoft.com/office/powerpoint/2010/main" val="1735271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and claims</a:t>
            </a:r>
          </a:p>
        </p:txBody>
      </p:sp>
      <p:sp>
        <p:nvSpPr>
          <p:cNvPr id="3" name="Content Placeholder 2"/>
          <p:cNvSpPr>
            <a:spLocks noGrp="1"/>
          </p:cNvSpPr>
          <p:nvPr>
            <p:ph idx="1"/>
          </p:nvPr>
        </p:nvSpPr>
        <p:spPr/>
        <p:txBody>
          <a:bodyPr>
            <a:normAutofit fontScale="92500" lnSpcReduction="10000"/>
          </a:bodyPr>
          <a:lstStyle/>
          <a:p>
            <a:r>
              <a:rPr lang="en-US" dirty="0"/>
              <a:t>Write down your assumptions and claims when coming up with a new design</a:t>
            </a:r>
          </a:p>
          <a:p>
            <a:r>
              <a:rPr lang="en-US" dirty="0"/>
              <a:t>Try to defend and support them by what they will provide</a:t>
            </a:r>
          </a:p>
          <a:p>
            <a:r>
              <a:rPr lang="en-US" dirty="0"/>
              <a:t>Those that are difficult to articulate </a:t>
            </a:r>
          </a:p>
          <a:p>
            <a:pPr lvl="1"/>
            <a:r>
              <a:rPr lang="en-US" dirty="0"/>
              <a:t>can highlight what ideas are vague or unrealistic </a:t>
            </a:r>
          </a:p>
          <a:p>
            <a:pPr lvl="1"/>
            <a:r>
              <a:rPr lang="en-US" dirty="0"/>
              <a:t>identify human activities and interactivities that are problematic </a:t>
            </a:r>
          </a:p>
          <a:p>
            <a:r>
              <a:rPr lang="en-US" dirty="0"/>
              <a:t>Iteratively work out how the design ideas might be improved</a:t>
            </a:r>
          </a:p>
        </p:txBody>
      </p:sp>
      <p:sp>
        <p:nvSpPr>
          <p:cNvPr id="4" name="Footer Placeholder 3"/>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79221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idx="4294967295"/>
          </p:nvPr>
        </p:nvSpPr>
        <p:spPr>
          <a:xfrm>
            <a:off x="323528" y="476672"/>
            <a:ext cx="8382000" cy="1143000"/>
          </a:xfrm>
          <a:prstGeom prst="rect">
            <a:avLst/>
          </a:prstGeom>
          <a:noFill/>
        </p:spPr>
        <p:txBody>
          <a:bodyPr lIns="90487" tIns="44450" rIns="90487" bIns="44450"/>
          <a:lstStyle/>
          <a:p>
            <a:pPr eaLnBrk="1" hangingPunct="1"/>
            <a:r>
              <a:rPr lang="en-GB" dirty="0"/>
              <a:t>3. Manipulating</a:t>
            </a:r>
          </a:p>
        </p:txBody>
      </p:sp>
      <p:sp>
        <p:nvSpPr>
          <p:cNvPr id="53253" name="Rectangle 3"/>
          <p:cNvSpPr>
            <a:spLocks noGrp="1" noChangeArrowheads="1"/>
          </p:cNvSpPr>
          <p:nvPr>
            <p:ph type="body" idx="4294967295"/>
          </p:nvPr>
        </p:nvSpPr>
        <p:spPr>
          <a:xfrm>
            <a:off x="539552" y="1772816"/>
            <a:ext cx="7772400" cy="4572000"/>
          </a:xfrm>
          <a:noFill/>
        </p:spPr>
        <p:txBody>
          <a:bodyPr lIns="90487" tIns="44450" rIns="90487" bIns="44450">
            <a:normAutofit/>
          </a:bodyPr>
          <a:lstStyle/>
          <a:p>
            <a:pPr eaLnBrk="1" hangingPunct="1">
              <a:lnSpc>
                <a:spcPct val="90000"/>
              </a:lnSpc>
            </a:pPr>
            <a:r>
              <a:rPr lang="en-GB" sz="2800" dirty="0"/>
              <a:t>Involves dragging, selecting, opening, closing and zooming actions on virtual objects </a:t>
            </a:r>
          </a:p>
          <a:p>
            <a:pPr eaLnBrk="1" hangingPunct="1">
              <a:lnSpc>
                <a:spcPct val="90000"/>
              </a:lnSpc>
            </a:pPr>
            <a:r>
              <a:rPr lang="en-GB" sz="2800" dirty="0"/>
              <a:t>Exploit</a:t>
            </a:r>
            <a:r>
              <a:rPr lang="ja-JP" altLang="en-GB" sz="2800" dirty="0"/>
              <a:t>’</a:t>
            </a:r>
            <a:r>
              <a:rPr lang="en-GB" sz="2800" dirty="0"/>
              <a:t>s users</a:t>
            </a:r>
            <a:r>
              <a:rPr lang="ja-JP" altLang="en-GB" sz="2800" dirty="0"/>
              <a:t>’</a:t>
            </a:r>
            <a:r>
              <a:rPr lang="en-GB" sz="2800" dirty="0"/>
              <a:t> knowledge of how they move and manipulate in the physical world</a:t>
            </a:r>
          </a:p>
          <a:p>
            <a:pPr eaLnBrk="1" hangingPunct="1">
              <a:lnSpc>
                <a:spcPct val="90000"/>
              </a:lnSpc>
            </a:pPr>
            <a:r>
              <a:rPr lang="en-GB" sz="2800" dirty="0"/>
              <a:t>Can involve actions using physical controllers (e.g. Wii) or air gestures (e.g. Kinect) to control the movements of an on screen avatar</a:t>
            </a:r>
          </a:p>
          <a:p>
            <a:pPr eaLnBrk="1" hangingPunct="1">
              <a:lnSpc>
                <a:spcPct val="90000"/>
              </a:lnSpc>
            </a:pPr>
            <a:r>
              <a:rPr lang="en-US" sz="2800" dirty="0"/>
              <a:t>Tagged physical objects (e.g. balls) that are manipulated in a physical world result in physical/digital events (e.g. animation)</a:t>
            </a:r>
            <a:endParaRPr lang="en-GB" sz="28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227900509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idx="4294967295"/>
          </p:nvPr>
        </p:nvSpPr>
        <p:spPr>
          <a:xfrm>
            <a:off x="457200" y="274638"/>
            <a:ext cx="8229600" cy="1143000"/>
          </a:xfrm>
          <a:prstGeom prst="rect">
            <a:avLst/>
          </a:prstGeom>
          <a:noFill/>
        </p:spPr>
        <p:txBody>
          <a:bodyPr lIns="90487" tIns="44450" rIns="90487" bIns="44450"/>
          <a:lstStyle/>
          <a:p>
            <a:pPr eaLnBrk="1" hangingPunct="1"/>
            <a:r>
              <a:rPr lang="en-GB" dirty="0"/>
              <a:t>Direct Manipulation (DM)</a:t>
            </a:r>
          </a:p>
        </p:txBody>
      </p:sp>
      <p:sp>
        <p:nvSpPr>
          <p:cNvPr id="55301" name="Rectangle 3"/>
          <p:cNvSpPr>
            <a:spLocks noGrp="1" noChangeArrowheads="1"/>
          </p:cNvSpPr>
          <p:nvPr>
            <p:ph type="body" idx="4294967295"/>
          </p:nvPr>
        </p:nvSpPr>
        <p:spPr>
          <a:xfrm>
            <a:off x="457200" y="2025600"/>
            <a:ext cx="8229600" cy="4525963"/>
          </a:xfrm>
          <a:noFill/>
        </p:spPr>
        <p:txBody>
          <a:bodyPr lIns="90487" tIns="44450" rIns="90487" bIns="44450">
            <a:normAutofit/>
          </a:bodyPr>
          <a:lstStyle/>
          <a:p>
            <a:pPr eaLnBrk="1" hangingPunct="1">
              <a:lnSpc>
                <a:spcPct val="90000"/>
              </a:lnSpc>
            </a:pPr>
            <a:r>
              <a:rPr lang="en-GB" sz="2800" dirty="0"/>
              <a:t>Ben </a:t>
            </a:r>
            <a:r>
              <a:rPr lang="en-GB" sz="2800" dirty="0" err="1"/>
              <a:t>Shneiderman</a:t>
            </a:r>
            <a:r>
              <a:rPr lang="en-GB" sz="2800" dirty="0"/>
              <a:t> (1983) coined the term DM</a:t>
            </a:r>
          </a:p>
          <a:p>
            <a:pPr eaLnBrk="1" hangingPunct="1">
              <a:lnSpc>
                <a:spcPct val="90000"/>
              </a:lnSpc>
            </a:pPr>
            <a:r>
              <a:rPr lang="en-GB" sz="2800" dirty="0"/>
              <a:t>3 core properties:</a:t>
            </a:r>
          </a:p>
          <a:p>
            <a:pPr lvl="1">
              <a:lnSpc>
                <a:spcPct val="90000"/>
              </a:lnSpc>
            </a:pPr>
            <a:r>
              <a:rPr lang="en-GB" sz="2400" dirty="0"/>
              <a:t>Continuous representation of objects and actions of interest</a:t>
            </a:r>
          </a:p>
          <a:p>
            <a:pPr lvl="1" eaLnBrk="1" hangingPunct="1">
              <a:lnSpc>
                <a:spcPct val="90000"/>
              </a:lnSpc>
            </a:pPr>
            <a:r>
              <a:rPr lang="en-GB" sz="2400" dirty="0"/>
              <a:t>Physical actions and button pressing instead of issuing commands with complex syntax</a:t>
            </a:r>
          </a:p>
          <a:p>
            <a:pPr lvl="1" eaLnBrk="1" hangingPunct="1">
              <a:lnSpc>
                <a:spcPct val="90000"/>
              </a:lnSpc>
            </a:pPr>
            <a:r>
              <a:rPr lang="en-GB" sz="2400" dirty="0"/>
              <a:t>Rapid reversible actions with immediate feedback on object of interest</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37253717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idx="4294967295"/>
          </p:nvPr>
        </p:nvSpPr>
        <p:spPr>
          <a:xfrm>
            <a:off x="685800" y="304800"/>
            <a:ext cx="7772400" cy="1143000"/>
          </a:xfrm>
          <a:prstGeom prst="rect">
            <a:avLst/>
          </a:prstGeom>
          <a:noFill/>
        </p:spPr>
        <p:txBody>
          <a:bodyPr lIns="90487" tIns="44450" rIns="90487" bIns="44450">
            <a:normAutofit/>
          </a:bodyPr>
          <a:lstStyle/>
          <a:p>
            <a:pPr eaLnBrk="1" hangingPunct="1"/>
            <a:r>
              <a:rPr lang="en-GB" sz="3600" dirty="0"/>
              <a:t>Benefits of direct manipulation</a:t>
            </a:r>
          </a:p>
        </p:txBody>
      </p:sp>
      <p:sp>
        <p:nvSpPr>
          <p:cNvPr id="57349" name="Rectangle 3"/>
          <p:cNvSpPr>
            <a:spLocks noGrp="1" noChangeArrowheads="1"/>
          </p:cNvSpPr>
          <p:nvPr>
            <p:ph type="body" idx="4294967295"/>
          </p:nvPr>
        </p:nvSpPr>
        <p:spPr>
          <a:xfrm>
            <a:off x="467544" y="1556792"/>
            <a:ext cx="8305800" cy="4114800"/>
          </a:xfrm>
          <a:noFill/>
        </p:spPr>
        <p:txBody>
          <a:bodyPr lIns="90487" tIns="44450" rIns="90487" bIns="44450">
            <a:noAutofit/>
          </a:bodyPr>
          <a:lstStyle/>
          <a:p>
            <a:pPr eaLnBrk="1" hangingPunct="1"/>
            <a:r>
              <a:rPr lang="en-GB" sz="2400" dirty="0"/>
              <a:t>Novices can learn the basic functionality quickly</a:t>
            </a:r>
          </a:p>
          <a:p>
            <a:pPr eaLnBrk="1" hangingPunct="1"/>
            <a:r>
              <a:rPr lang="en-GB" sz="2400" dirty="0"/>
              <a:t>Experienced users can work extremely rapidly to carry out a wide range of tasks, even defining new functions </a:t>
            </a:r>
          </a:p>
          <a:p>
            <a:pPr eaLnBrk="1" hangingPunct="1"/>
            <a:r>
              <a:rPr lang="en-GB" sz="2400" dirty="0"/>
              <a:t>Intermittent users can retain operational concepts over time</a:t>
            </a:r>
          </a:p>
          <a:p>
            <a:pPr eaLnBrk="1" hangingPunct="1"/>
            <a:r>
              <a:rPr lang="en-GB" sz="2400" dirty="0"/>
              <a:t>Error messages rarely needed</a:t>
            </a:r>
          </a:p>
          <a:p>
            <a:pPr eaLnBrk="1" hangingPunct="1"/>
            <a:r>
              <a:rPr lang="en-GB" sz="2400" dirty="0"/>
              <a:t>Users can immediately see if their actions are furthering their goals and if not do something else</a:t>
            </a:r>
          </a:p>
          <a:p>
            <a:pPr eaLnBrk="1" hangingPunct="1"/>
            <a:r>
              <a:rPr lang="en-GB" sz="2400" dirty="0"/>
              <a:t>Users experience less anxiety</a:t>
            </a:r>
          </a:p>
          <a:p>
            <a:pPr eaLnBrk="1" hangingPunct="1"/>
            <a:r>
              <a:rPr lang="en-GB" sz="2400" dirty="0"/>
              <a:t>Users gain confidence and mastery and feel in control</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33093199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idx="4294967295"/>
          </p:nvPr>
        </p:nvSpPr>
        <p:spPr>
          <a:xfrm>
            <a:off x="457200" y="274638"/>
            <a:ext cx="8229600" cy="1143000"/>
          </a:xfrm>
          <a:prstGeom prst="rect">
            <a:avLst/>
          </a:prstGeom>
          <a:noFill/>
        </p:spPr>
        <p:txBody>
          <a:bodyPr lIns="90487" tIns="44450" rIns="90487" bIns="44450">
            <a:normAutofit/>
          </a:bodyPr>
          <a:lstStyle/>
          <a:p>
            <a:pPr eaLnBrk="1" hangingPunct="1"/>
            <a:r>
              <a:rPr lang="en-GB" dirty="0"/>
              <a:t>Disadvantages of DM</a:t>
            </a:r>
          </a:p>
        </p:txBody>
      </p:sp>
      <p:sp>
        <p:nvSpPr>
          <p:cNvPr id="59397" name="Rectangle 3"/>
          <p:cNvSpPr>
            <a:spLocks noGrp="1" noChangeArrowheads="1"/>
          </p:cNvSpPr>
          <p:nvPr>
            <p:ph type="body" idx="4294967295"/>
          </p:nvPr>
        </p:nvSpPr>
        <p:spPr>
          <a:noFill/>
        </p:spPr>
        <p:txBody>
          <a:bodyPr lIns="90487" tIns="44450" rIns="90487" bIns="44450">
            <a:noAutofit/>
          </a:bodyPr>
          <a:lstStyle/>
          <a:p>
            <a:pPr eaLnBrk="1" hangingPunct="1"/>
            <a:r>
              <a:rPr lang="en-GB" sz="2800" dirty="0"/>
              <a:t>Some people take the metaphor of direct manipulation too literally</a:t>
            </a:r>
          </a:p>
          <a:p>
            <a:pPr eaLnBrk="1" hangingPunct="1"/>
            <a:r>
              <a:rPr lang="en-GB" sz="2800" dirty="0"/>
              <a:t>Not all tasks can be described by objects and not all actions can be done directly</a:t>
            </a:r>
          </a:p>
          <a:p>
            <a:pPr eaLnBrk="1" hangingPunct="1"/>
            <a:r>
              <a:rPr lang="en-GB" sz="2800" dirty="0"/>
              <a:t>Some tasks are better achieved through delegating, e.g. spell checking</a:t>
            </a:r>
          </a:p>
          <a:p>
            <a:pPr eaLnBrk="1" hangingPunct="1"/>
            <a:r>
              <a:rPr lang="en-GB" sz="2800" dirty="0"/>
              <a:t>Can become screen space </a:t>
            </a:r>
            <a:r>
              <a:rPr lang="ja-JP" altLang="en-GB" sz="2800" dirty="0"/>
              <a:t>‘</a:t>
            </a:r>
            <a:r>
              <a:rPr lang="en-GB" sz="2800" dirty="0"/>
              <a:t>gobblers</a:t>
            </a:r>
            <a:r>
              <a:rPr lang="ja-JP" altLang="en-GB" sz="2800" dirty="0"/>
              <a:t>’</a:t>
            </a:r>
            <a:endParaRPr lang="en-GB" sz="2800" dirty="0"/>
          </a:p>
          <a:p>
            <a:pPr eaLnBrk="1" hangingPunct="1"/>
            <a:r>
              <a:rPr lang="en-GB" sz="2800" dirty="0"/>
              <a:t>Moving a cursor using a mouse or touch pad can be slower than pressing function keys to do same actions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307992306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t>4. Exploring</a:t>
            </a:r>
          </a:p>
        </p:txBody>
      </p:sp>
      <p:sp>
        <p:nvSpPr>
          <p:cNvPr id="61445" name="Rectangle 3"/>
          <p:cNvSpPr>
            <a:spLocks noGrp="1" noChangeArrowheads="1"/>
          </p:cNvSpPr>
          <p:nvPr>
            <p:ph type="body" idx="4294967295"/>
          </p:nvPr>
        </p:nvSpPr>
        <p:spPr>
          <a:xfrm>
            <a:off x="395536" y="1700808"/>
            <a:ext cx="8229600" cy="4525963"/>
          </a:xfrm>
        </p:spPr>
        <p:txBody>
          <a:bodyPr>
            <a:normAutofit/>
          </a:bodyPr>
          <a:lstStyle/>
          <a:p>
            <a:pPr eaLnBrk="1" hangingPunct="1">
              <a:lnSpc>
                <a:spcPct val="90000"/>
              </a:lnSpc>
            </a:pPr>
            <a:r>
              <a:rPr lang="en-US" sz="2800" dirty="0"/>
              <a:t>Involves moving through virtual or physical environments</a:t>
            </a:r>
          </a:p>
          <a:p>
            <a:pPr lvl="1">
              <a:lnSpc>
                <a:spcPct val="90000"/>
              </a:lnSpc>
            </a:pPr>
            <a:r>
              <a:rPr lang="en-US" sz="2400" dirty="0"/>
              <a:t>users can explore aspects of a virtual 3D environment</a:t>
            </a:r>
          </a:p>
          <a:p>
            <a:pPr lvl="1">
              <a:lnSpc>
                <a:spcPct val="90000"/>
              </a:lnSpc>
            </a:pPr>
            <a:r>
              <a:rPr lang="en-US" sz="2400" dirty="0"/>
              <a:t>physical environments can also be embedded with sensors that when detect the presence of someone will trigger digital or physical events to happen</a:t>
            </a:r>
          </a:p>
          <a:p>
            <a:r>
              <a:rPr lang="en-US" sz="2800" dirty="0"/>
              <a:t>Many examples of virtual environments, including cities, parks, buildings, rooms, and datasets </a:t>
            </a:r>
          </a:p>
          <a:p>
            <a:pPr lvl="1"/>
            <a:r>
              <a:rPr lang="en-US" sz="2400" dirty="0"/>
              <a:t>enable users to fly over them and zoom in and out of different parts</a:t>
            </a:r>
          </a:p>
          <a:p>
            <a:pPr>
              <a:lnSpc>
                <a:spcPct val="90000"/>
              </a:lnSpc>
            </a:pPr>
            <a:endParaRPr lang="en-US"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767459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Seeing things larger than life in VR</a:t>
            </a:r>
          </a:p>
        </p:txBody>
      </p:sp>
      <p:sp>
        <p:nvSpPr>
          <p:cNvPr id="2" name="Footer Placeholder 1"/>
          <p:cNvSpPr>
            <a:spLocks noGrp="1"/>
          </p:cNvSpPr>
          <p:nvPr>
            <p:ph type="ftr" sz="quarter" idx="11"/>
          </p:nvPr>
        </p:nvSpPr>
        <p:spPr/>
        <p:txBody>
          <a:bodyPr/>
          <a:lstStyle/>
          <a:p>
            <a:r>
              <a:rPr lang="en-GB"/>
              <a:t>www.id-book.com </a:t>
            </a:r>
          </a:p>
        </p:txBody>
      </p:sp>
      <p:pic>
        <p:nvPicPr>
          <p:cNvPr id="6" name="Content Placeholder 5"/>
          <p:cNvPicPr>
            <a:picLocks noGrp="1" noChangeAspect="1"/>
          </p:cNvPicPr>
          <p:nvPr>
            <p:ph idx="1"/>
          </p:nvPr>
        </p:nvPicPr>
        <p:blipFill>
          <a:blip r:embed="rId2"/>
          <a:stretch>
            <a:fillRect/>
          </a:stretch>
        </p:blipFill>
        <p:spPr>
          <a:xfrm>
            <a:off x="1680011" y="1423318"/>
            <a:ext cx="5783978" cy="4525963"/>
          </a:xfrm>
          <a:prstGeom prst="rect">
            <a:avLst/>
          </a:prstGeom>
        </p:spPr>
      </p:pic>
      <p:sp>
        <p:nvSpPr>
          <p:cNvPr id="7" name="Rectangle 6"/>
          <p:cNvSpPr/>
          <p:nvPr/>
        </p:nvSpPr>
        <p:spPr>
          <a:xfrm>
            <a:off x="1331640" y="5949281"/>
            <a:ext cx="7355160" cy="307777"/>
          </a:xfrm>
          <a:prstGeom prst="rect">
            <a:avLst/>
          </a:prstGeom>
        </p:spPr>
        <p:txBody>
          <a:bodyPr wrap="square">
            <a:spAutoFit/>
          </a:bodyPr>
          <a:lstStyle/>
          <a:p>
            <a:r>
              <a:rPr lang="en-US" sz="1400" dirty="0">
                <a:latin typeface="Helvetica" charset="0"/>
              </a:rPr>
              <a:t>Reproduced with permission. http://</a:t>
            </a:r>
            <a:r>
              <a:rPr lang="en-US" sz="1400" dirty="0" err="1">
                <a:latin typeface="Helvetica" charset="0"/>
              </a:rPr>
              <a:t>home.comcast.net</a:t>
            </a:r>
            <a:r>
              <a:rPr lang="en-US" sz="1400" dirty="0">
                <a:latin typeface="Helvetica" charset="0"/>
              </a:rPr>
              <a:t>/~</a:t>
            </a:r>
            <a:r>
              <a:rPr lang="en-US" sz="1400" dirty="0" err="1">
                <a:latin typeface="Helvetica" charset="0"/>
              </a:rPr>
              <a:t>sharov</a:t>
            </a:r>
            <a:r>
              <a:rPr lang="en-US" sz="1400" dirty="0">
                <a:latin typeface="Helvetica" charset="0"/>
              </a:rPr>
              <a:t>/3d/</a:t>
            </a:r>
            <a:r>
              <a:rPr lang="en-US" sz="1400" dirty="0" err="1">
                <a:latin typeface="Helvetica" charset="0"/>
              </a:rPr>
              <a:t>cave.html</a:t>
            </a:r>
            <a:endParaRPr lang="en-US" sz="1400" dirty="0">
              <a:effectLst/>
              <a:latin typeface="Helvetica" charset="0"/>
            </a:endParaRPr>
          </a:p>
        </p:txBody>
      </p:sp>
    </p:spTree>
    <p:extLst>
      <p:ext uri="{BB962C8B-B14F-4D97-AF65-F5344CB8AC3E}">
        <p14:creationId xmlns:p14="http://schemas.microsoft.com/office/powerpoint/2010/main" val="95519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data in VR</a:t>
            </a:r>
          </a:p>
        </p:txBody>
      </p:sp>
      <p:pic>
        <p:nvPicPr>
          <p:cNvPr id="5" name="Content Placeholder 4"/>
          <p:cNvPicPr>
            <a:picLocks noGrp="1" noChangeAspect="1"/>
          </p:cNvPicPr>
          <p:nvPr>
            <p:ph idx="1"/>
          </p:nvPr>
        </p:nvPicPr>
        <p:blipFill>
          <a:blip r:embed="rId2"/>
          <a:stretch>
            <a:fillRect/>
          </a:stretch>
        </p:blipFill>
        <p:spPr>
          <a:xfrm>
            <a:off x="1764963" y="1600200"/>
            <a:ext cx="5614073" cy="4525963"/>
          </a:xfrm>
          <a:prstGeom prst="rect">
            <a:avLst/>
          </a:prstGeom>
        </p:spPr>
      </p:pic>
      <p:sp>
        <p:nvSpPr>
          <p:cNvPr id="4" name="Footer Placeholder 3"/>
          <p:cNvSpPr>
            <a:spLocks noGrp="1"/>
          </p:cNvSpPr>
          <p:nvPr>
            <p:ph type="ftr" sz="quarter" idx="11"/>
          </p:nvPr>
        </p:nvSpPr>
        <p:spPr/>
        <p:txBody>
          <a:bodyPr/>
          <a:lstStyle/>
          <a:p>
            <a:r>
              <a:rPr lang="en-GB"/>
              <a:t>www.id-book.com </a:t>
            </a:r>
          </a:p>
        </p:txBody>
      </p:sp>
      <p:sp>
        <p:nvSpPr>
          <p:cNvPr id="6" name="TextBox 5"/>
          <p:cNvSpPr txBox="1"/>
          <p:nvPr/>
        </p:nvSpPr>
        <p:spPr>
          <a:xfrm>
            <a:off x="789084" y="6149238"/>
            <a:ext cx="8354916" cy="523220"/>
          </a:xfrm>
          <a:prstGeom prst="rect">
            <a:avLst/>
          </a:prstGeom>
          <a:noFill/>
        </p:spPr>
        <p:txBody>
          <a:bodyPr wrap="none" rtlCol="0">
            <a:spAutoFit/>
          </a:bodyPr>
          <a:lstStyle/>
          <a:p>
            <a:r>
              <a:rPr lang="en-US" sz="1400" dirty="0"/>
              <a:t>Image </a:t>
            </a:r>
            <a:r>
              <a:rPr lang="en-US" sz="1400"/>
              <a:t>courtesy of </a:t>
            </a:r>
            <a:r>
              <a:rPr lang="en-US" sz="1400" dirty="0" err="1"/>
              <a:t>Kalev</a:t>
            </a:r>
            <a:r>
              <a:rPr lang="en-US" sz="1400" dirty="0"/>
              <a:t> </a:t>
            </a:r>
            <a:r>
              <a:rPr lang="en-US" sz="1400" dirty="0" err="1"/>
              <a:t>Leetaru</a:t>
            </a:r>
            <a:r>
              <a:rPr lang="en-US" sz="1400" dirty="0"/>
              <a:t>, National Center for Supercomputing Applications, University of Illinois.</a:t>
            </a:r>
          </a:p>
          <a:p>
            <a:endParaRPr lang="en-US" sz="1400" dirty="0"/>
          </a:p>
        </p:txBody>
      </p:sp>
    </p:spTree>
    <p:extLst>
      <p:ext uri="{BB962C8B-B14F-4D97-AF65-F5344CB8AC3E}">
        <p14:creationId xmlns:p14="http://schemas.microsoft.com/office/powerpoint/2010/main" val="535067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Responding</a:t>
            </a:r>
          </a:p>
        </p:txBody>
      </p:sp>
      <p:sp>
        <p:nvSpPr>
          <p:cNvPr id="3" name="Content Placeholder 2"/>
          <p:cNvSpPr>
            <a:spLocks noGrp="1"/>
          </p:cNvSpPr>
          <p:nvPr>
            <p:ph idx="1"/>
          </p:nvPr>
        </p:nvSpPr>
        <p:spPr/>
        <p:txBody>
          <a:bodyPr>
            <a:normAutofit fontScale="92500" lnSpcReduction="20000"/>
          </a:bodyPr>
          <a:lstStyle/>
          <a:p>
            <a:r>
              <a:rPr lang="en-US" sz="2800" dirty="0"/>
              <a:t>System takes the initiative to alert user to something that it “thinks” is of interest </a:t>
            </a:r>
          </a:p>
          <a:p>
            <a:r>
              <a:rPr lang="en-US" sz="2800" dirty="0"/>
              <a:t>Does this by:</a:t>
            </a:r>
          </a:p>
          <a:p>
            <a:pPr lvl="1"/>
            <a:r>
              <a:rPr lang="en-US" sz="2400" dirty="0"/>
              <a:t> detecting the location and/or presence of someone in a vicinity and notifies them on their phone/watch, </a:t>
            </a:r>
          </a:p>
          <a:p>
            <a:pPr lvl="1"/>
            <a:r>
              <a:rPr lang="en-US" sz="2400" dirty="0"/>
              <a:t>what it has learned from their repeated behaviors</a:t>
            </a:r>
          </a:p>
          <a:p>
            <a:r>
              <a:rPr lang="en-US" dirty="0"/>
              <a:t>Examples:</a:t>
            </a:r>
          </a:p>
          <a:p>
            <a:pPr lvl="1"/>
            <a:r>
              <a:rPr lang="en-US" sz="2600" dirty="0"/>
              <a:t>alerts the user of a nearby coffee bar where some friends are meeting </a:t>
            </a:r>
          </a:p>
          <a:p>
            <a:pPr lvl="1"/>
            <a:r>
              <a:rPr lang="en-US" sz="2400" dirty="0"/>
              <a:t>user’s fitness tracker notifies them of a milestone reached</a:t>
            </a:r>
          </a:p>
          <a:p>
            <a:r>
              <a:rPr lang="en-US" sz="3000" dirty="0"/>
              <a:t>Automatic system response without any requests made by the user</a:t>
            </a:r>
          </a:p>
        </p:txBody>
      </p:sp>
      <p:sp>
        <p:nvSpPr>
          <p:cNvPr id="4" name="Footer Placeholder 3"/>
          <p:cNvSpPr>
            <a:spLocks noGrp="1"/>
          </p:cNvSpPr>
          <p:nvPr>
            <p:ph type="ftr" sz="quarter" idx="11"/>
          </p:nvPr>
        </p:nvSpPr>
        <p:spPr/>
        <p:txBody>
          <a:bodyPr/>
          <a:lstStyle/>
          <a:p>
            <a:r>
              <a:rPr lang="en-GB"/>
              <a:t>www.id-book.com </a:t>
            </a:r>
          </a:p>
        </p:txBody>
      </p:sp>
      <p:sp>
        <p:nvSpPr>
          <p:cNvPr id="5" name="TextBox 4"/>
          <p:cNvSpPr txBox="1"/>
          <p:nvPr/>
        </p:nvSpPr>
        <p:spPr>
          <a:xfrm>
            <a:off x="971600" y="6051959"/>
            <a:ext cx="7344816" cy="584775"/>
          </a:xfrm>
          <a:prstGeom prst="rect">
            <a:avLst/>
          </a:prstGeom>
          <a:noFill/>
        </p:spPr>
        <p:txBody>
          <a:bodyPr wrap="square" rtlCol="0">
            <a:spAutoFit/>
          </a:bodyPr>
          <a:lstStyle/>
          <a:p>
            <a:r>
              <a:rPr lang="en-US" sz="1600" dirty="0"/>
              <a:t>This type suggested by Christopher </a:t>
            </a:r>
            <a:r>
              <a:rPr lang="en-US" sz="1600" dirty="0" err="1"/>
              <a:t>Lueg</a:t>
            </a:r>
            <a:r>
              <a:rPr lang="en-US" sz="1600" dirty="0"/>
              <a:t> et al. (2018)</a:t>
            </a:r>
          </a:p>
          <a:p>
            <a:endParaRPr lang="en-US" sz="1600" dirty="0"/>
          </a:p>
        </p:txBody>
      </p:sp>
    </p:spTree>
    <p:extLst>
      <p:ext uri="{BB962C8B-B14F-4D97-AF65-F5344CB8AC3E}">
        <p14:creationId xmlns:p14="http://schemas.microsoft.com/office/powerpoint/2010/main" val="1954288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Potential cons of system initiated notifications</a:t>
            </a:r>
          </a:p>
        </p:txBody>
      </p:sp>
      <p:sp>
        <p:nvSpPr>
          <p:cNvPr id="3" name="Content Placeholder 2"/>
          <p:cNvSpPr>
            <a:spLocks noGrp="1"/>
          </p:cNvSpPr>
          <p:nvPr>
            <p:ph idx="1"/>
          </p:nvPr>
        </p:nvSpPr>
        <p:spPr/>
        <p:txBody>
          <a:bodyPr>
            <a:normAutofit/>
          </a:bodyPr>
          <a:lstStyle/>
          <a:p>
            <a:r>
              <a:rPr lang="en-US" dirty="0"/>
              <a:t>Can get tiresome or frustrating if too many or the system gets it wrong</a:t>
            </a:r>
          </a:p>
          <a:p>
            <a:r>
              <a:rPr lang="en-US" dirty="0"/>
              <a:t>What does it do when it gets something wrong?</a:t>
            </a:r>
          </a:p>
          <a:p>
            <a:r>
              <a:rPr lang="en-US" dirty="0" err="1"/>
              <a:t>Apologise</a:t>
            </a:r>
            <a:r>
              <a:rPr lang="en-US" dirty="0"/>
              <a:t>? </a:t>
            </a:r>
          </a:p>
          <a:p>
            <a:r>
              <a:rPr lang="en-US" dirty="0"/>
              <a:t>Allow user to correct the advise or information?</a:t>
            </a:r>
          </a:p>
        </p:txBody>
      </p:sp>
      <p:sp>
        <p:nvSpPr>
          <p:cNvPr id="4" name="Footer Placeholder 3"/>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298529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idx="4294967295"/>
          </p:nvPr>
        </p:nvSpPr>
        <p:spPr>
          <a:xfrm>
            <a:off x="457200" y="274638"/>
            <a:ext cx="8229600" cy="1143000"/>
          </a:xfrm>
          <a:prstGeom prst="rect">
            <a:avLst/>
          </a:prstGeom>
          <a:noFill/>
        </p:spPr>
        <p:txBody>
          <a:bodyPr lIns="90487" tIns="44450" rIns="90487" bIns="44450">
            <a:normAutofit/>
          </a:bodyPr>
          <a:lstStyle/>
          <a:p>
            <a:pPr eaLnBrk="1" hangingPunct="1"/>
            <a:r>
              <a:rPr lang="en-GB" dirty="0"/>
              <a:t>Choosing an interaction type </a:t>
            </a:r>
          </a:p>
        </p:txBody>
      </p:sp>
      <p:sp>
        <p:nvSpPr>
          <p:cNvPr id="62469" name="Rectangle 3"/>
          <p:cNvSpPr>
            <a:spLocks noGrp="1" noChangeArrowheads="1"/>
          </p:cNvSpPr>
          <p:nvPr>
            <p:ph type="body" idx="4294967295"/>
          </p:nvPr>
        </p:nvSpPr>
        <p:spPr>
          <a:noFill/>
        </p:spPr>
        <p:txBody>
          <a:bodyPr lIns="90487" tIns="44450" rIns="90487" bIns="44450">
            <a:noAutofit/>
          </a:bodyPr>
          <a:lstStyle/>
          <a:p>
            <a:pPr eaLnBrk="1" hangingPunct="1">
              <a:lnSpc>
                <a:spcPct val="90000"/>
              </a:lnSpc>
            </a:pPr>
            <a:r>
              <a:rPr lang="en-GB" sz="2800" dirty="0"/>
              <a:t>Direct manipulation is good for </a:t>
            </a:r>
            <a:r>
              <a:rPr lang="ja-JP" altLang="en-GB" sz="2800" dirty="0"/>
              <a:t>‘</a:t>
            </a:r>
            <a:r>
              <a:rPr lang="en-GB" sz="2800" dirty="0"/>
              <a:t>doing</a:t>
            </a:r>
            <a:r>
              <a:rPr lang="ja-JP" altLang="en-GB" sz="2800" dirty="0"/>
              <a:t>’</a:t>
            </a:r>
            <a:r>
              <a:rPr lang="en-GB" sz="2800" dirty="0"/>
              <a:t> types of tasks, e.g. designing, drawing, flying, driving, sizing windows</a:t>
            </a:r>
          </a:p>
          <a:p>
            <a:pPr eaLnBrk="1" hangingPunct="1">
              <a:lnSpc>
                <a:spcPct val="90000"/>
              </a:lnSpc>
            </a:pPr>
            <a:r>
              <a:rPr lang="en-GB" sz="2800" dirty="0"/>
              <a:t>Issuing instructions is good for repetitive tasks, e.g. spell-checking, file management </a:t>
            </a:r>
          </a:p>
          <a:p>
            <a:pPr eaLnBrk="1" hangingPunct="1">
              <a:lnSpc>
                <a:spcPct val="90000"/>
              </a:lnSpc>
            </a:pPr>
            <a:r>
              <a:rPr lang="en-GB" sz="2800" dirty="0"/>
              <a:t>Having a conversation is good for certain services, e.g. finding information, requesting music</a:t>
            </a:r>
          </a:p>
          <a:p>
            <a:pPr eaLnBrk="1" hangingPunct="1">
              <a:lnSpc>
                <a:spcPct val="90000"/>
              </a:lnSpc>
            </a:pPr>
            <a:r>
              <a:rPr lang="en-GB" sz="2800" dirty="0"/>
              <a:t>Hybrid conceptual models are good for supporting multiple ways of carrying out the same actions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217047828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itle 1"/>
          <p:cNvSpPr>
            <a:spLocks noGrp="1"/>
          </p:cNvSpPr>
          <p:nvPr>
            <p:ph type="title" idx="4294967295"/>
          </p:nvPr>
        </p:nvSpPr>
        <p:spPr>
          <a:xfrm>
            <a:off x="457200" y="274638"/>
            <a:ext cx="8229600" cy="1143000"/>
          </a:xfrm>
          <a:prstGeom prst="rect">
            <a:avLst/>
          </a:prstGeom>
        </p:spPr>
        <p:txBody>
          <a:bodyPr/>
          <a:lstStyle/>
          <a:p>
            <a:pPr eaLnBrk="1" hangingPunct="1"/>
            <a:r>
              <a:rPr lang="en-GB" dirty="0"/>
              <a:t>What is an assumption?</a:t>
            </a:r>
          </a:p>
        </p:txBody>
      </p:sp>
      <p:sp>
        <p:nvSpPr>
          <p:cNvPr id="19461" name="Content Placeholder 2"/>
          <p:cNvSpPr>
            <a:spLocks noGrp="1"/>
          </p:cNvSpPr>
          <p:nvPr>
            <p:ph idx="4294967295"/>
          </p:nvPr>
        </p:nvSpPr>
        <p:spPr/>
        <p:txBody>
          <a:bodyPr/>
          <a:lstStyle/>
          <a:p>
            <a:pPr eaLnBrk="1" hangingPunct="1"/>
            <a:r>
              <a:rPr lang="en-GB" dirty="0"/>
              <a:t>Taking something for granted when it needs further investigation</a:t>
            </a:r>
          </a:p>
          <a:p>
            <a:pPr lvl="1" eaLnBrk="1" hangingPunct="1"/>
            <a:r>
              <a:rPr lang="en-GB" sz="2400" dirty="0"/>
              <a:t>e.g. people will want to watch TV while driving  </a:t>
            </a:r>
          </a:p>
        </p:txBody>
      </p:sp>
      <p:pic>
        <p:nvPicPr>
          <p:cNvPr id="19462" name="Picture 4" descr="Figure 2.1a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471" y="3356992"/>
            <a:ext cx="44958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3" name="Picture 6" descr="fig_02_01b.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3356993"/>
            <a:ext cx="35052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3635896" y="5965255"/>
            <a:ext cx="3096344" cy="530915"/>
          </a:xfrm>
          <a:prstGeom prst="rect">
            <a:avLst/>
          </a:prstGeom>
          <a:noFill/>
        </p:spPr>
        <p:txBody>
          <a:bodyPr wrap="square" rtlCol="0">
            <a:spAutoFit/>
          </a:bodyPr>
          <a:lstStyle/>
          <a:p>
            <a:r>
              <a:rPr lang="en-US" sz="1050" dirty="0">
                <a:latin typeface="Liberation Sans" panose="020B0604020202020204" pitchFamily="34" charset="0"/>
                <a:ea typeface="Liberation Sans" panose="020B0604020202020204" pitchFamily="34" charset="0"/>
                <a:cs typeface="Liberation Sans" panose="020B0604020202020204" pitchFamily="34" charset="0"/>
              </a:rPr>
              <a:t>http://www.ibiblio.org/jlillie/cooltown/lillie.htm</a:t>
            </a:r>
          </a:p>
          <a:p>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4" name="Footer Placeholder 3"/>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1026943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1026"/>
          <p:cNvSpPr>
            <a:spLocks noGrp="1" noChangeArrowheads="1"/>
          </p:cNvSpPr>
          <p:nvPr>
            <p:ph type="title" idx="4294967295"/>
          </p:nvPr>
        </p:nvSpPr>
        <p:spPr>
          <a:xfrm>
            <a:off x="457200" y="274638"/>
            <a:ext cx="8229600" cy="1143000"/>
          </a:xfrm>
          <a:prstGeom prst="rect">
            <a:avLst/>
          </a:prstGeom>
        </p:spPr>
        <p:txBody>
          <a:bodyPr>
            <a:normAutofit fontScale="90000"/>
          </a:bodyPr>
          <a:lstStyle/>
          <a:p>
            <a:pPr eaLnBrk="1" hangingPunct="1"/>
            <a:r>
              <a:rPr lang="en-GB" dirty="0"/>
              <a:t>Difference between interaction types and interface styles </a:t>
            </a:r>
          </a:p>
        </p:txBody>
      </p:sp>
      <p:sp>
        <p:nvSpPr>
          <p:cNvPr id="64517" name="Rectangle 1027"/>
          <p:cNvSpPr>
            <a:spLocks noGrp="1" noChangeArrowheads="1"/>
          </p:cNvSpPr>
          <p:nvPr>
            <p:ph type="body" idx="4294967295"/>
          </p:nvPr>
        </p:nvSpPr>
        <p:spPr>
          <a:xfrm>
            <a:off x="467544" y="1700808"/>
            <a:ext cx="8229600" cy="4525963"/>
          </a:xfrm>
        </p:spPr>
        <p:txBody>
          <a:bodyPr/>
          <a:lstStyle/>
          <a:p>
            <a:pPr eaLnBrk="1" hangingPunct="1"/>
            <a:r>
              <a:rPr lang="en-GB" sz="2800" dirty="0"/>
              <a:t>Interaction type: </a:t>
            </a:r>
          </a:p>
          <a:p>
            <a:pPr eaLnBrk="1" hangingPunct="1"/>
            <a:endParaRPr lang="en-GB" sz="800" dirty="0"/>
          </a:p>
          <a:p>
            <a:pPr lvl="1" eaLnBrk="1" hangingPunct="1"/>
            <a:r>
              <a:rPr lang="en-GB" sz="2400" dirty="0"/>
              <a:t>A description of what the user is doing when interacting with a system, e.g. instructing, talking, browsing or responding</a:t>
            </a:r>
          </a:p>
          <a:p>
            <a:pPr lvl="1" eaLnBrk="1" hangingPunct="1"/>
            <a:endParaRPr lang="en-GB" sz="1000" dirty="0"/>
          </a:p>
          <a:p>
            <a:pPr eaLnBrk="1" hangingPunct="1"/>
            <a:r>
              <a:rPr lang="en-GB" sz="2800" dirty="0"/>
              <a:t>Interface style:</a:t>
            </a:r>
          </a:p>
          <a:p>
            <a:pPr eaLnBrk="1" hangingPunct="1"/>
            <a:endParaRPr lang="en-GB" sz="800" dirty="0"/>
          </a:p>
          <a:p>
            <a:pPr lvl="1" eaLnBrk="1" hangingPunct="1"/>
            <a:r>
              <a:rPr lang="en-GB" sz="2400" dirty="0"/>
              <a:t>the kind of interface used to support the interaction, e.g. command, menu-based, gesture, voice</a:t>
            </a:r>
          </a:p>
          <a:p>
            <a:pPr eaLnBrk="1" hangingPunct="1"/>
            <a:endParaRPr lang="en-GB" sz="28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4135484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idx="4294967295"/>
          </p:nvPr>
        </p:nvSpPr>
        <p:spPr>
          <a:xfrm>
            <a:off x="762000" y="228600"/>
            <a:ext cx="7772400" cy="1143000"/>
          </a:xfrm>
          <a:prstGeom prst="rect">
            <a:avLst/>
          </a:prstGeom>
        </p:spPr>
        <p:txBody>
          <a:bodyPr>
            <a:normAutofit fontScale="90000"/>
          </a:bodyPr>
          <a:lstStyle/>
          <a:p>
            <a:pPr eaLnBrk="1" hangingPunct="1"/>
            <a:r>
              <a:rPr lang="en-GB" dirty="0"/>
              <a:t>Many kinds of interface styles available (see chapter 7)…</a:t>
            </a:r>
          </a:p>
        </p:txBody>
      </p:sp>
      <p:sp>
        <p:nvSpPr>
          <p:cNvPr id="65541" name="Rectangle 3"/>
          <p:cNvSpPr>
            <a:spLocks noGrp="1" noChangeArrowheads="1"/>
          </p:cNvSpPr>
          <p:nvPr>
            <p:ph type="body" idx="4294967295"/>
          </p:nvPr>
        </p:nvSpPr>
        <p:spPr>
          <a:xfrm>
            <a:off x="539552" y="2132856"/>
            <a:ext cx="7772400" cy="4114800"/>
          </a:xfrm>
        </p:spPr>
        <p:txBody>
          <a:bodyPr>
            <a:normAutofit fontScale="92500" lnSpcReduction="10000"/>
          </a:bodyPr>
          <a:lstStyle/>
          <a:p>
            <a:pPr eaLnBrk="1" hangingPunct="1">
              <a:lnSpc>
                <a:spcPct val="90000"/>
              </a:lnSpc>
            </a:pPr>
            <a:r>
              <a:rPr lang="en-GB" sz="2800" dirty="0"/>
              <a:t>Command</a:t>
            </a:r>
          </a:p>
          <a:p>
            <a:pPr eaLnBrk="1" hangingPunct="1">
              <a:lnSpc>
                <a:spcPct val="90000"/>
              </a:lnSpc>
            </a:pPr>
            <a:r>
              <a:rPr lang="en-GB" sz="2800" dirty="0"/>
              <a:t>Speech</a:t>
            </a:r>
          </a:p>
          <a:p>
            <a:pPr eaLnBrk="1" hangingPunct="1">
              <a:lnSpc>
                <a:spcPct val="90000"/>
              </a:lnSpc>
            </a:pPr>
            <a:r>
              <a:rPr lang="en-GB" sz="2800" dirty="0"/>
              <a:t>Data-entry</a:t>
            </a:r>
          </a:p>
          <a:p>
            <a:pPr eaLnBrk="1" hangingPunct="1">
              <a:lnSpc>
                <a:spcPct val="90000"/>
              </a:lnSpc>
            </a:pPr>
            <a:r>
              <a:rPr lang="en-GB" sz="2800" dirty="0"/>
              <a:t>Form fill-in</a:t>
            </a:r>
          </a:p>
          <a:p>
            <a:pPr eaLnBrk="1" hangingPunct="1">
              <a:lnSpc>
                <a:spcPct val="90000"/>
              </a:lnSpc>
            </a:pPr>
            <a:r>
              <a:rPr lang="en-GB" sz="2800" dirty="0"/>
              <a:t>Query</a:t>
            </a:r>
          </a:p>
          <a:p>
            <a:pPr eaLnBrk="1" hangingPunct="1">
              <a:lnSpc>
                <a:spcPct val="90000"/>
              </a:lnSpc>
            </a:pPr>
            <a:r>
              <a:rPr lang="en-GB" sz="2800" dirty="0"/>
              <a:t>Graphical</a:t>
            </a:r>
          </a:p>
          <a:p>
            <a:pPr eaLnBrk="1" hangingPunct="1">
              <a:lnSpc>
                <a:spcPct val="90000"/>
              </a:lnSpc>
            </a:pPr>
            <a:r>
              <a:rPr lang="en-GB" sz="2800" dirty="0"/>
              <a:t>Web</a:t>
            </a:r>
          </a:p>
          <a:p>
            <a:pPr eaLnBrk="1" hangingPunct="1">
              <a:lnSpc>
                <a:spcPct val="90000"/>
              </a:lnSpc>
            </a:pPr>
            <a:r>
              <a:rPr lang="en-GB" sz="2800" dirty="0"/>
              <a:t>Pen</a:t>
            </a:r>
          </a:p>
          <a:p>
            <a:pPr eaLnBrk="1" hangingPunct="1">
              <a:lnSpc>
                <a:spcPct val="90000"/>
              </a:lnSpc>
            </a:pPr>
            <a:r>
              <a:rPr lang="en-GB" sz="2800" dirty="0"/>
              <a:t>Augmented reality</a:t>
            </a:r>
          </a:p>
          <a:p>
            <a:pPr eaLnBrk="1" hangingPunct="1">
              <a:lnSpc>
                <a:spcPct val="90000"/>
              </a:lnSpc>
            </a:pPr>
            <a:r>
              <a:rPr lang="en-GB" sz="2800" dirty="0"/>
              <a:t>Gesture       </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1499099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Other sources</a:t>
            </a:r>
          </a:p>
        </p:txBody>
      </p:sp>
      <p:sp>
        <p:nvSpPr>
          <p:cNvPr id="4" name="Content Placeholder 3"/>
          <p:cNvSpPr>
            <a:spLocks noGrp="1"/>
          </p:cNvSpPr>
          <p:nvPr>
            <p:ph idx="1"/>
          </p:nvPr>
        </p:nvSpPr>
        <p:spPr/>
        <p:txBody>
          <a:bodyPr/>
          <a:lstStyle/>
          <a:p>
            <a:r>
              <a:rPr lang="en-US" dirty="0"/>
              <a:t>Of conceptual knowledge that are used to inform design and guide research are:</a:t>
            </a:r>
          </a:p>
          <a:p>
            <a:pPr lvl="1"/>
            <a:r>
              <a:rPr lang="en-US" dirty="0"/>
              <a:t>paradigms </a:t>
            </a:r>
          </a:p>
          <a:p>
            <a:pPr lvl="1"/>
            <a:r>
              <a:rPr lang="en-US" dirty="0"/>
              <a:t>visions </a:t>
            </a:r>
          </a:p>
          <a:p>
            <a:pPr lvl="1"/>
            <a:r>
              <a:rPr lang="en-US" dirty="0"/>
              <a:t>theories </a:t>
            </a:r>
          </a:p>
          <a:p>
            <a:pPr lvl="1"/>
            <a:r>
              <a:rPr lang="en-US" dirty="0"/>
              <a:t>models </a:t>
            </a:r>
          </a:p>
          <a:p>
            <a:pPr lvl="1"/>
            <a:r>
              <a:rPr lang="en-US" dirty="0"/>
              <a:t>frameworks </a:t>
            </a:r>
          </a:p>
          <a:p>
            <a:endParaRPr lang="en-US" dirty="0"/>
          </a:p>
        </p:txBody>
      </p:sp>
      <p:sp>
        <p:nvSpPr>
          <p:cNvPr id="2" name="Footer Placeholder 1"/>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834665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t>Paradigm</a:t>
            </a:r>
          </a:p>
        </p:txBody>
      </p:sp>
      <p:sp>
        <p:nvSpPr>
          <p:cNvPr id="67589" name="Rectangle 3"/>
          <p:cNvSpPr>
            <a:spLocks noGrp="1" noChangeArrowheads="1"/>
          </p:cNvSpPr>
          <p:nvPr>
            <p:ph type="body" idx="4294967295"/>
          </p:nvPr>
        </p:nvSpPr>
        <p:spPr>
          <a:xfrm>
            <a:off x="467544" y="1700808"/>
            <a:ext cx="8229600" cy="4525963"/>
          </a:xfrm>
        </p:spPr>
        <p:txBody>
          <a:bodyPr>
            <a:normAutofit/>
          </a:bodyPr>
          <a:lstStyle/>
          <a:p>
            <a:pPr eaLnBrk="1" hangingPunct="1"/>
            <a:r>
              <a:rPr lang="en-GB" dirty="0"/>
              <a:t>Inspiration for a conceptual model</a:t>
            </a:r>
          </a:p>
          <a:p>
            <a:pPr eaLnBrk="1" hangingPunct="1"/>
            <a:endParaRPr lang="en-GB" sz="1000" dirty="0"/>
          </a:p>
          <a:p>
            <a:pPr eaLnBrk="1" hangingPunct="1"/>
            <a:r>
              <a:rPr lang="en-GB" dirty="0"/>
              <a:t>General approach adopted by a community for carrying out research </a:t>
            </a:r>
          </a:p>
          <a:p>
            <a:pPr eaLnBrk="1" hangingPunct="1"/>
            <a:endParaRPr lang="en-GB" sz="1000" dirty="0"/>
          </a:p>
          <a:p>
            <a:pPr lvl="1" eaLnBrk="1" hangingPunct="1"/>
            <a:r>
              <a:rPr lang="en-GB" dirty="0"/>
              <a:t>shared assumptions, concepts, values, and practices </a:t>
            </a:r>
          </a:p>
          <a:p>
            <a:pPr lvl="1" eaLnBrk="1" hangingPunct="1"/>
            <a:r>
              <a:rPr lang="en-GB" dirty="0"/>
              <a:t>e.g. desktop, ubiquitous computing, in the wild</a:t>
            </a:r>
          </a:p>
          <a:p>
            <a:pPr lvl="1" eaLnBrk="1" hangingPunct="1">
              <a:buFontTx/>
              <a:buNone/>
            </a:pPr>
            <a:br>
              <a:rPr lang="en-GB" dirty="0"/>
            </a:br>
            <a:endParaRPr lang="en-GB" dirty="0"/>
          </a:p>
          <a:p>
            <a:pPr lvl="1" eaLnBrk="1" hangingPunct="1"/>
            <a:endParaRPr lang="en-GB"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2522432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idx="4294967295"/>
          </p:nvPr>
        </p:nvSpPr>
        <p:spPr>
          <a:xfrm>
            <a:off x="457200" y="274638"/>
            <a:ext cx="8229600" cy="1143000"/>
          </a:xfrm>
          <a:prstGeom prst="rect">
            <a:avLst/>
          </a:prstGeom>
        </p:spPr>
        <p:txBody>
          <a:bodyPr>
            <a:normAutofit fontScale="90000"/>
          </a:bodyPr>
          <a:lstStyle/>
          <a:p>
            <a:pPr eaLnBrk="1" hangingPunct="1"/>
            <a:r>
              <a:rPr lang="en-GB" dirty="0"/>
              <a:t>Examples of new paradigms in HCI</a:t>
            </a:r>
          </a:p>
        </p:txBody>
      </p:sp>
      <p:sp>
        <p:nvSpPr>
          <p:cNvPr id="68613" name="Rectangle 3"/>
          <p:cNvSpPr>
            <a:spLocks noGrp="1" noChangeArrowheads="1"/>
          </p:cNvSpPr>
          <p:nvPr>
            <p:ph type="body" idx="4294967295"/>
          </p:nvPr>
        </p:nvSpPr>
        <p:spPr/>
        <p:txBody>
          <a:bodyPr>
            <a:noAutofit/>
          </a:bodyPr>
          <a:lstStyle/>
          <a:p>
            <a:pPr eaLnBrk="1" hangingPunct="1"/>
            <a:r>
              <a:rPr lang="en-GB" dirty="0"/>
              <a:t>Ubiquitous computing </a:t>
            </a:r>
          </a:p>
          <a:p>
            <a:pPr eaLnBrk="1" hangingPunct="1"/>
            <a:r>
              <a:rPr lang="en-GB" dirty="0"/>
              <a:t>Pervasive computing</a:t>
            </a:r>
          </a:p>
          <a:p>
            <a:pPr eaLnBrk="1" hangingPunct="1"/>
            <a:r>
              <a:rPr lang="en-GB" dirty="0"/>
              <a:t>Wearable computing</a:t>
            </a:r>
          </a:p>
          <a:p>
            <a:pPr eaLnBrk="1" hangingPunct="1"/>
            <a:r>
              <a:rPr lang="en-GB" dirty="0"/>
              <a:t>Internet of Things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4144148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Visions</a:t>
            </a:r>
          </a:p>
        </p:txBody>
      </p:sp>
      <p:sp>
        <p:nvSpPr>
          <p:cNvPr id="6" name="Content Placeholder 5"/>
          <p:cNvSpPr>
            <a:spLocks noGrp="1"/>
          </p:cNvSpPr>
          <p:nvPr>
            <p:ph idx="1"/>
          </p:nvPr>
        </p:nvSpPr>
        <p:spPr/>
        <p:txBody>
          <a:bodyPr>
            <a:normAutofit fontScale="85000" lnSpcReduction="20000"/>
          </a:bodyPr>
          <a:lstStyle/>
          <a:p>
            <a:r>
              <a:rPr lang="en-GB" dirty="0">
                <a:solidFill>
                  <a:srgbClr val="7030A0"/>
                </a:solidFill>
              </a:rPr>
              <a:t>A</a:t>
            </a:r>
            <a:r>
              <a:rPr lang="en-GB" dirty="0"/>
              <a:t> driving force that frames research and development </a:t>
            </a:r>
          </a:p>
          <a:p>
            <a:r>
              <a:rPr lang="en-GB" dirty="0"/>
              <a:t>Invites people to imagine what life will be like in 10, 15 or 20 years time</a:t>
            </a:r>
          </a:p>
          <a:p>
            <a:pPr lvl="1"/>
            <a:r>
              <a:rPr lang="en-GB" dirty="0"/>
              <a:t>e.g. Apple’s 1987 Knowledge Navigator </a:t>
            </a:r>
          </a:p>
          <a:p>
            <a:pPr lvl="1"/>
            <a:r>
              <a:rPr lang="en-GB" dirty="0"/>
              <a:t>Smart Cities, Smart Health</a:t>
            </a:r>
          </a:p>
          <a:p>
            <a:pPr lvl="1"/>
            <a:r>
              <a:rPr lang="en-GB" dirty="0"/>
              <a:t>Human-centred AI</a:t>
            </a:r>
          </a:p>
          <a:p>
            <a:pPr lvl="1"/>
            <a:endParaRPr lang="en-GB" dirty="0"/>
          </a:p>
          <a:p>
            <a:r>
              <a:rPr lang="en-GB" dirty="0"/>
              <a:t>Provide concrete scenarios of how society can use the next generation of imagined technologies</a:t>
            </a:r>
          </a:p>
          <a:p>
            <a:r>
              <a:rPr lang="en-GB" dirty="0"/>
              <a:t>Also raise ethical questions, e.g. privacy, trust </a:t>
            </a:r>
            <a:endParaRPr lang="en-US"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3048754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raised by tech visions</a:t>
            </a:r>
          </a:p>
        </p:txBody>
      </p:sp>
      <p:sp>
        <p:nvSpPr>
          <p:cNvPr id="3" name="Content Placeholder 2"/>
          <p:cNvSpPr>
            <a:spLocks noGrp="1"/>
          </p:cNvSpPr>
          <p:nvPr>
            <p:ph idx="1"/>
          </p:nvPr>
        </p:nvSpPr>
        <p:spPr/>
        <p:txBody>
          <a:bodyPr>
            <a:normAutofit/>
          </a:bodyPr>
          <a:lstStyle/>
          <a:p>
            <a:r>
              <a:rPr lang="en-US" sz="2800" dirty="0"/>
              <a:t>How to enable people to access and interact with information in their everyday lives </a:t>
            </a:r>
          </a:p>
          <a:p>
            <a:r>
              <a:rPr lang="en-US" sz="2800" dirty="0"/>
              <a:t>How to design user experiences where there is no obvious user control</a:t>
            </a:r>
          </a:p>
          <a:p>
            <a:r>
              <a:rPr lang="en-US" sz="2800" dirty="0"/>
              <a:t>How and in what form to provide contextually relevant information to people </a:t>
            </a:r>
          </a:p>
          <a:p>
            <a:r>
              <a:rPr lang="en-US" sz="2800" dirty="0"/>
              <a:t>How to ensure that information passed around interconnected devices, and objects is secure</a:t>
            </a:r>
            <a:endParaRPr lang="en-US" dirty="0"/>
          </a:p>
        </p:txBody>
      </p:sp>
      <p:sp>
        <p:nvSpPr>
          <p:cNvPr id="4" name="Footer Placeholder 3"/>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1668380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Title 1"/>
          <p:cNvSpPr>
            <a:spLocks noGrp="1"/>
          </p:cNvSpPr>
          <p:nvPr>
            <p:ph type="title" idx="4294967295"/>
          </p:nvPr>
        </p:nvSpPr>
        <p:spPr>
          <a:xfrm>
            <a:off x="457200" y="274638"/>
            <a:ext cx="8229600" cy="1143000"/>
          </a:xfrm>
          <a:prstGeom prst="rect">
            <a:avLst/>
          </a:prstGeom>
        </p:spPr>
        <p:txBody>
          <a:bodyPr/>
          <a:lstStyle/>
          <a:p>
            <a:pPr eaLnBrk="1" hangingPunct="1"/>
            <a:r>
              <a:rPr lang="en-GB" dirty="0"/>
              <a:t>Theory</a:t>
            </a:r>
          </a:p>
        </p:txBody>
      </p:sp>
      <p:sp>
        <p:nvSpPr>
          <p:cNvPr id="69637" name="Content Placeholder 2"/>
          <p:cNvSpPr>
            <a:spLocks noGrp="1"/>
          </p:cNvSpPr>
          <p:nvPr>
            <p:ph idx="4294967295"/>
          </p:nvPr>
        </p:nvSpPr>
        <p:spPr/>
        <p:txBody>
          <a:bodyPr>
            <a:normAutofit/>
          </a:bodyPr>
          <a:lstStyle/>
          <a:p>
            <a:pPr eaLnBrk="1" hangingPunct="1"/>
            <a:r>
              <a:rPr lang="en-GB" dirty="0"/>
              <a:t>Explanation of a phenomenon</a:t>
            </a:r>
            <a:endParaRPr lang="en-GB" sz="1000" dirty="0"/>
          </a:p>
          <a:p>
            <a:pPr lvl="1" eaLnBrk="1" hangingPunct="1"/>
            <a:r>
              <a:rPr lang="en-GB" dirty="0"/>
              <a:t>e.g. information processing that explains how the mind, or some aspect of it, is assumed to work</a:t>
            </a:r>
          </a:p>
          <a:p>
            <a:pPr marL="342900" lvl="1" indent="-342900">
              <a:buFont typeface="Arial" panose="020B0604020202020204" pitchFamily="34" charset="0"/>
              <a:buChar char="•"/>
            </a:pPr>
            <a:r>
              <a:rPr lang="en-GB" dirty="0"/>
              <a:t>Can help identify factors relevant to the design and evaluation of interactive products  </a:t>
            </a:r>
          </a:p>
          <a:p>
            <a:pPr lvl="1" eaLnBrk="1" hangingPunct="1"/>
            <a:r>
              <a:rPr lang="en-GB" dirty="0"/>
              <a:t>e.g. cognitive, social, and affective</a:t>
            </a:r>
          </a:p>
          <a:p>
            <a:r>
              <a:rPr lang="en-GB" dirty="0"/>
              <a:t>Can be used to predict what users will do with different interfaces </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1824930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itle 1"/>
          <p:cNvSpPr>
            <a:spLocks noGrp="1"/>
          </p:cNvSpPr>
          <p:nvPr>
            <p:ph type="title" idx="4294967295"/>
          </p:nvPr>
        </p:nvSpPr>
        <p:spPr>
          <a:xfrm>
            <a:off x="457200" y="274638"/>
            <a:ext cx="8229600" cy="1143000"/>
          </a:xfrm>
          <a:prstGeom prst="rect">
            <a:avLst/>
          </a:prstGeom>
        </p:spPr>
        <p:txBody>
          <a:bodyPr/>
          <a:lstStyle/>
          <a:p>
            <a:pPr eaLnBrk="1" hangingPunct="1"/>
            <a:r>
              <a:rPr lang="en-GB"/>
              <a:t>Models</a:t>
            </a:r>
          </a:p>
        </p:txBody>
      </p:sp>
      <p:sp>
        <p:nvSpPr>
          <p:cNvPr id="70661" name="Content Placeholder 2"/>
          <p:cNvSpPr>
            <a:spLocks noGrp="1"/>
          </p:cNvSpPr>
          <p:nvPr>
            <p:ph idx="4294967295"/>
          </p:nvPr>
        </p:nvSpPr>
        <p:spPr>
          <a:xfrm>
            <a:off x="467544" y="1772816"/>
            <a:ext cx="8229600" cy="4525963"/>
          </a:xfrm>
        </p:spPr>
        <p:txBody>
          <a:bodyPr>
            <a:normAutofit lnSpcReduction="10000"/>
          </a:bodyPr>
          <a:lstStyle/>
          <a:p>
            <a:pPr eaLnBrk="1" hangingPunct="1"/>
            <a:r>
              <a:rPr lang="en-GB" dirty="0"/>
              <a:t>A simplification of an HCI phenomenon</a:t>
            </a:r>
          </a:p>
          <a:p>
            <a:pPr eaLnBrk="1" hangingPunct="1"/>
            <a:endParaRPr lang="en-GB" sz="1000" dirty="0"/>
          </a:p>
          <a:p>
            <a:pPr lvl="1" eaLnBrk="1" hangingPunct="1"/>
            <a:r>
              <a:rPr lang="en-GB" dirty="0"/>
              <a:t>enables designers to predict and evaluate alternative designs </a:t>
            </a:r>
          </a:p>
          <a:p>
            <a:pPr lvl="1" eaLnBrk="1" hangingPunct="1"/>
            <a:endParaRPr lang="en-GB" sz="1000" dirty="0"/>
          </a:p>
          <a:p>
            <a:pPr lvl="1" eaLnBrk="1" hangingPunct="1"/>
            <a:r>
              <a:rPr lang="en-GB" dirty="0"/>
              <a:t>abstracted from a theory coming from a contributing discipline, e.g.</a:t>
            </a:r>
          </a:p>
          <a:p>
            <a:pPr lvl="1" eaLnBrk="1" hangingPunct="1"/>
            <a:r>
              <a:rPr lang="en-GB" dirty="0"/>
              <a:t>Don Norman’s (1996) model of the seven stages of action </a:t>
            </a:r>
          </a:p>
          <a:p>
            <a:pPr lvl="1" eaLnBrk="1" hangingPunct="1"/>
            <a:r>
              <a:rPr lang="en-GB" dirty="0"/>
              <a:t>Marc </a:t>
            </a:r>
            <a:r>
              <a:rPr lang="en-GB" dirty="0" err="1"/>
              <a:t>Hassenzahl’s</a:t>
            </a:r>
            <a:r>
              <a:rPr lang="en-GB" dirty="0"/>
              <a:t> (2010) model of the user experience</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335836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itle 1"/>
          <p:cNvSpPr>
            <a:spLocks noGrp="1"/>
          </p:cNvSpPr>
          <p:nvPr>
            <p:ph type="title" idx="4294967295"/>
          </p:nvPr>
        </p:nvSpPr>
        <p:spPr>
          <a:xfrm>
            <a:off x="457200" y="274638"/>
            <a:ext cx="8229600" cy="1143000"/>
          </a:xfrm>
          <a:prstGeom prst="rect">
            <a:avLst/>
          </a:prstGeom>
        </p:spPr>
        <p:txBody>
          <a:bodyPr/>
          <a:lstStyle/>
          <a:p>
            <a:pPr eaLnBrk="1" hangingPunct="1"/>
            <a:r>
              <a:rPr lang="en-GB" dirty="0"/>
              <a:t>Frameworks</a:t>
            </a:r>
          </a:p>
        </p:txBody>
      </p:sp>
      <p:sp>
        <p:nvSpPr>
          <p:cNvPr id="71685" name="Content Placeholder 2"/>
          <p:cNvSpPr>
            <a:spLocks noGrp="1"/>
          </p:cNvSpPr>
          <p:nvPr>
            <p:ph idx="4294967295"/>
          </p:nvPr>
        </p:nvSpPr>
        <p:spPr/>
        <p:txBody>
          <a:bodyPr>
            <a:normAutofit fontScale="92500" lnSpcReduction="20000"/>
          </a:bodyPr>
          <a:lstStyle/>
          <a:p>
            <a:pPr eaLnBrk="1" hangingPunct="1"/>
            <a:r>
              <a:rPr lang="en-GB" sz="3000" dirty="0"/>
              <a:t>Set of interrelated concepts and/or specific questions for </a:t>
            </a:r>
            <a:r>
              <a:rPr lang="ja-JP" altLang="en-GB" sz="3000" dirty="0"/>
              <a:t>‘</a:t>
            </a:r>
            <a:r>
              <a:rPr lang="en-GB" sz="3000" dirty="0"/>
              <a:t>what to look for</a:t>
            </a:r>
          </a:p>
          <a:p>
            <a:pPr eaLnBrk="1" hangingPunct="1"/>
            <a:r>
              <a:rPr lang="en-GB" sz="3000" dirty="0"/>
              <a:t>Provide advice on how to design user experiences</a:t>
            </a:r>
          </a:p>
          <a:p>
            <a:pPr lvl="1"/>
            <a:r>
              <a:rPr lang="en-GB" sz="2600" dirty="0"/>
              <a:t>helping designers think about how to conceptualize learning, working, socializing, fun, emotion</a:t>
            </a:r>
          </a:p>
          <a:p>
            <a:r>
              <a:rPr lang="en-GB" sz="3000" dirty="0"/>
              <a:t>Focus on how to design particular kinds of interfaces to evoke certain responses</a:t>
            </a:r>
          </a:p>
          <a:p>
            <a:r>
              <a:rPr lang="en-GB" sz="3000" dirty="0"/>
              <a:t>Come in various forms:</a:t>
            </a:r>
          </a:p>
          <a:p>
            <a:pPr lvl="1" eaLnBrk="1" hangingPunct="1"/>
            <a:r>
              <a:rPr lang="en-GB" dirty="0"/>
              <a:t>e.g. steps, questions, concepts, challenges, principles, tactics and dimensions </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91000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1"/>
          <p:cNvSpPr>
            <a:spLocks noGrp="1"/>
          </p:cNvSpPr>
          <p:nvPr>
            <p:ph type="title" idx="4294967295"/>
          </p:nvPr>
        </p:nvSpPr>
        <p:spPr>
          <a:xfrm>
            <a:off x="467544" y="404664"/>
            <a:ext cx="8229600" cy="1143000"/>
          </a:xfrm>
          <a:prstGeom prst="rect">
            <a:avLst/>
          </a:prstGeom>
        </p:spPr>
        <p:txBody>
          <a:bodyPr/>
          <a:lstStyle/>
          <a:p>
            <a:pPr eaLnBrk="1" hangingPunct="1"/>
            <a:r>
              <a:rPr lang="en-GB" dirty="0"/>
              <a:t>What is a claim?</a:t>
            </a:r>
          </a:p>
        </p:txBody>
      </p:sp>
      <p:sp>
        <p:nvSpPr>
          <p:cNvPr id="20485" name="Content Placeholder 2"/>
          <p:cNvSpPr>
            <a:spLocks noGrp="1"/>
          </p:cNvSpPr>
          <p:nvPr>
            <p:ph idx="4294967295"/>
          </p:nvPr>
        </p:nvSpPr>
        <p:spPr>
          <a:xfrm>
            <a:off x="457200" y="2132856"/>
            <a:ext cx="8229600" cy="3993307"/>
          </a:xfrm>
        </p:spPr>
        <p:txBody>
          <a:bodyPr/>
          <a:lstStyle/>
          <a:p>
            <a:pPr eaLnBrk="1" hangingPunct="1"/>
            <a:r>
              <a:rPr lang="en-GB" dirty="0"/>
              <a:t>Stating something to be true when it is still open to question</a:t>
            </a:r>
          </a:p>
          <a:p>
            <a:pPr lvl="1" eaLnBrk="1" hangingPunct="1"/>
            <a:r>
              <a:rPr lang="en-GB" dirty="0"/>
              <a:t>e.g. “a multimodal style of interaction for controlling GPS — one that involves speaking while driving — is safe”</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169006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classic HCI framework</a:t>
            </a:r>
          </a:p>
        </p:txBody>
      </p:sp>
      <p:sp>
        <p:nvSpPr>
          <p:cNvPr id="4" name="Content Placeholder 3"/>
          <p:cNvSpPr>
            <a:spLocks noGrp="1"/>
          </p:cNvSpPr>
          <p:nvPr>
            <p:ph idx="1"/>
          </p:nvPr>
        </p:nvSpPr>
        <p:spPr/>
        <p:txBody>
          <a:bodyPr>
            <a:normAutofit fontScale="70000" lnSpcReduction="20000"/>
          </a:bodyPr>
          <a:lstStyle/>
          <a:p>
            <a:pPr marL="0" indent="0">
              <a:buNone/>
            </a:pPr>
            <a:r>
              <a:rPr lang="en-US" sz="4000" dirty="0"/>
              <a:t>Don Norman’s (1988) framework of the relationship between the design of a conceptual model and a user’s understanding of it</a:t>
            </a:r>
          </a:p>
          <a:p>
            <a:pPr marL="0" indent="0">
              <a:buNone/>
            </a:pPr>
            <a:endParaRPr lang="en-US" sz="4000" dirty="0"/>
          </a:p>
          <a:p>
            <a:r>
              <a:rPr lang="en-US" sz="4000" dirty="0"/>
              <a:t>Consists of three interacting components:</a:t>
            </a:r>
            <a:endParaRPr lang="en-US" i="1" dirty="0"/>
          </a:p>
          <a:p>
            <a:r>
              <a:rPr lang="en-US" i="1" dirty="0"/>
              <a:t>The Designer’s Model </a:t>
            </a:r>
          </a:p>
          <a:p>
            <a:pPr lvl="1"/>
            <a:r>
              <a:rPr lang="en-US" dirty="0"/>
              <a:t>The model the designer has of how the system should work</a:t>
            </a:r>
          </a:p>
          <a:p>
            <a:r>
              <a:rPr lang="en-US" i="1" dirty="0"/>
              <a:t>System Image </a:t>
            </a:r>
          </a:p>
          <a:p>
            <a:pPr lvl="1"/>
            <a:r>
              <a:rPr lang="en-US" dirty="0"/>
              <a:t>How the system actually works, which is portrayed to the user through the interface, manuals, help facilities, and so on</a:t>
            </a:r>
          </a:p>
          <a:p>
            <a:r>
              <a:rPr lang="en-US" i="1" dirty="0"/>
              <a:t>The User’s Model </a:t>
            </a:r>
          </a:p>
          <a:p>
            <a:pPr lvl="1"/>
            <a:r>
              <a:rPr lang="en-US" dirty="0"/>
              <a:t>How the user understands how the system works</a:t>
            </a:r>
          </a:p>
          <a:p>
            <a:endParaRPr lang="en-US" dirty="0"/>
          </a:p>
        </p:txBody>
      </p:sp>
      <p:sp>
        <p:nvSpPr>
          <p:cNvPr id="2" name="Footer Placeholder 1"/>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867833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a:t>
            </a:r>
          </a:p>
        </p:txBody>
      </p:sp>
      <p:sp>
        <p:nvSpPr>
          <p:cNvPr id="6" name="Content Placeholder 5"/>
          <p:cNvSpPr>
            <a:spLocks noGrp="1"/>
          </p:cNvSpPr>
          <p:nvPr>
            <p:ph idx="1"/>
          </p:nvPr>
        </p:nvSpPr>
        <p:spPr>
          <a:xfrm>
            <a:off x="457200" y="1282923"/>
            <a:ext cx="8686800" cy="4525963"/>
          </a:xfrm>
        </p:spPr>
        <p:txBody>
          <a:bodyPr>
            <a:noAutofit/>
          </a:bodyPr>
          <a:lstStyle/>
          <a:p>
            <a:r>
              <a:rPr lang="en-US" sz="2800" dirty="0"/>
              <a:t>Developing a conceptual model involves: 	</a:t>
            </a:r>
          </a:p>
          <a:p>
            <a:pPr lvl="1"/>
            <a:r>
              <a:rPr lang="en-US" sz="2000" dirty="0"/>
              <a:t>understanding the problem space</a:t>
            </a:r>
          </a:p>
          <a:p>
            <a:pPr lvl="1"/>
            <a:r>
              <a:rPr lang="en-US" sz="2000" dirty="0"/>
              <a:t>Being clear about your assumptions and claims</a:t>
            </a:r>
          </a:p>
          <a:p>
            <a:pPr lvl="1"/>
            <a:r>
              <a:rPr lang="en-US" sz="2000" dirty="0"/>
              <a:t>specifying how the proposed design will support users </a:t>
            </a:r>
          </a:p>
          <a:p>
            <a:r>
              <a:rPr lang="en-US" sz="2800" dirty="0"/>
              <a:t>A conceptual model is a high-level description of a product in terms of</a:t>
            </a:r>
          </a:p>
          <a:p>
            <a:pPr lvl="1"/>
            <a:r>
              <a:rPr lang="en-US" sz="2000" dirty="0"/>
              <a:t>what users can do with it and the concepts they need to understand how to interact with it</a:t>
            </a:r>
          </a:p>
          <a:p>
            <a:r>
              <a:rPr lang="en-US" sz="2800" dirty="0"/>
              <a:t>Interaction types provide a way of thinking about how to support user’s activities</a:t>
            </a:r>
          </a:p>
          <a:p>
            <a:r>
              <a:rPr lang="en-US" sz="2800" dirty="0"/>
              <a:t>Paradigms, visions, theories, models &amp; frameworks </a:t>
            </a:r>
          </a:p>
          <a:p>
            <a:pPr lvl="1"/>
            <a:r>
              <a:rPr lang="en-US" sz="2400" dirty="0"/>
              <a:t>provide ways of framing design and research</a:t>
            </a:r>
          </a:p>
          <a:p>
            <a:endParaRPr lang="en-US" sz="28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Tree>
    <p:extLst>
      <p:ext uri="{BB962C8B-B14F-4D97-AF65-F5344CB8AC3E}">
        <p14:creationId xmlns:p14="http://schemas.microsoft.com/office/powerpoint/2010/main" val="349865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598" y="548681"/>
            <a:ext cx="8915401" cy="936426"/>
          </a:xfrm>
        </p:spPr>
        <p:txBody>
          <a:bodyPr>
            <a:noAutofit/>
          </a:bodyPr>
          <a:lstStyle/>
          <a:p>
            <a:r>
              <a:rPr lang="en-US" sz="3200" dirty="0"/>
              <a:t>Activity: How will enabling robot waiters to speak to customers enhance their experience? </a:t>
            </a:r>
          </a:p>
        </p:txBody>
      </p:sp>
      <p:sp>
        <p:nvSpPr>
          <p:cNvPr id="2" name="Footer Placeholder 1"/>
          <p:cNvSpPr>
            <a:spLocks noGrp="1"/>
          </p:cNvSpPr>
          <p:nvPr>
            <p:ph type="ftr" sz="quarter" idx="11"/>
          </p:nvPr>
        </p:nvSpPr>
        <p:spPr/>
        <p:txBody>
          <a:bodyPr/>
          <a:lstStyle/>
          <a:p>
            <a:r>
              <a:rPr lang="en-GB"/>
              <a:t>www.id-book.com </a:t>
            </a:r>
          </a:p>
        </p:txBody>
      </p:sp>
      <p:pic>
        <p:nvPicPr>
          <p:cNvPr id="6" name="Content Placeholder 5"/>
          <p:cNvPicPr>
            <a:picLocks noGrp="1" noChangeAspect="1"/>
          </p:cNvPicPr>
          <p:nvPr>
            <p:ph idx="1"/>
          </p:nvPr>
        </p:nvPicPr>
        <p:blipFill>
          <a:blip r:embed="rId3"/>
          <a:stretch>
            <a:fillRect/>
          </a:stretch>
        </p:blipFill>
        <p:spPr>
          <a:xfrm>
            <a:off x="1188990" y="1659101"/>
            <a:ext cx="6766019" cy="4525963"/>
          </a:xfrm>
          <a:prstGeom prst="rect">
            <a:avLst/>
          </a:prstGeom>
        </p:spPr>
      </p:pic>
      <p:sp>
        <p:nvSpPr>
          <p:cNvPr id="9" name="TextBox 8"/>
          <p:cNvSpPr txBox="1"/>
          <p:nvPr/>
        </p:nvSpPr>
        <p:spPr>
          <a:xfrm>
            <a:off x="539552" y="6131375"/>
            <a:ext cx="9152584" cy="523220"/>
          </a:xfrm>
          <a:prstGeom prst="rect">
            <a:avLst/>
          </a:prstGeom>
          <a:noFill/>
        </p:spPr>
        <p:txBody>
          <a:bodyPr wrap="square" rtlCol="0">
            <a:spAutoFit/>
          </a:bodyPr>
          <a:lstStyle/>
          <a:p>
            <a:r>
              <a:rPr lang="en-US" sz="1400" dirty="0"/>
              <a:t>Source: Xinhua/</a:t>
            </a:r>
            <a:r>
              <a:rPr lang="en-US" sz="1400" dirty="0" err="1"/>
              <a:t>Guo</a:t>
            </a:r>
            <a:r>
              <a:rPr lang="en-US" sz="1400" dirty="0"/>
              <a:t> Cheng, </a:t>
            </a:r>
            <a:r>
              <a:rPr lang="en-US" sz="1400" dirty="0" err="1"/>
              <a:t>www.xinhuanet.com</a:t>
            </a:r>
            <a:r>
              <a:rPr lang="en-US" sz="1400" dirty="0"/>
              <a:t>/</a:t>
            </a:r>
            <a:r>
              <a:rPr lang="en-US" sz="1400" dirty="0" err="1"/>
              <a:t>english</a:t>
            </a:r>
            <a:r>
              <a:rPr lang="en-US" sz="1400" dirty="0"/>
              <a:t>/2015-12/23/c_134945262.htm</a:t>
            </a:r>
          </a:p>
          <a:p>
            <a:endParaRPr lang="en-US" sz="1400" dirty="0"/>
          </a:p>
        </p:txBody>
      </p:sp>
    </p:spTree>
    <p:extLst>
      <p:ext uri="{BB962C8B-B14F-4D97-AF65-F5344CB8AC3E}">
        <p14:creationId xmlns:p14="http://schemas.microsoft.com/office/powerpoint/2010/main" val="186389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problem being addressed?</a:t>
            </a:r>
          </a:p>
        </p:txBody>
      </p:sp>
      <p:sp>
        <p:nvSpPr>
          <p:cNvPr id="3" name="Content Placeholder 2"/>
          <p:cNvSpPr>
            <a:spLocks noGrp="1"/>
          </p:cNvSpPr>
          <p:nvPr>
            <p:ph idx="1"/>
          </p:nvPr>
        </p:nvSpPr>
        <p:spPr/>
        <p:txBody>
          <a:bodyPr>
            <a:normAutofit fontScale="92500" lnSpcReduction="20000"/>
          </a:bodyPr>
          <a:lstStyle/>
          <a:p>
            <a:r>
              <a:rPr lang="en-US" dirty="0"/>
              <a:t>The benefits:</a:t>
            </a:r>
          </a:p>
          <a:p>
            <a:pPr lvl="1"/>
            <a:r>
              <a:rPr lang="en-US" dirty="0"/>
              <a:t>the robot could take orders and entertain customers by having a conversation with them </a:t>
            </a:r>
          </a:p>
          <a:p>
            <a:pPr lvl="1"/>
            <a:r>
              <a:rPr lang="en-US" dirty="0"/>
              <a:t>could make recommendations for different customers, such as restless children or fussy eaters </a:t>
            </a:r>
          </a:p>
          <a:p>
            <a:r>
              <a:rPr lang="en-US" dirty="0"/>
              <a:t>But just assumptions</a:t>
            </a:r>
          </a:p>
          <a:p>
            <a:r>
              <a:rPr lang="en-US" dirty="0"/>
              <a:t>The real problem being addressed: </a:t>
            </a:r>
          </a:p>
          <a:p>
            <a:pPr marL="457200" lvl="1" indent="0">
              <a:buNone/>
            </a:pPr>
            <a:r>
              <a:rPr lang="en-US" dirty="0"/>
              <a:t>“It is difficult to recruit good wait staff who provide the level of customer service to which we have become accustomed.”</a:t>
            </a:r>
          </a:p>
          <a:p>
            <a:endParaRPr lang="en-US" dirty="0"/>
          </a:p>
        </p:txBody>
      </p:sp>
      <p:sp>
        <p:nvSpPr>
          <p:cNvPr id="4" name="Footer Placeholder 3"/>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1045292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through assumptions</a:t>
            </a:r>
          </a:p>
        </p:txBody>
      </p:sp>
      <p:sp>
        <p:nvSpPr>
          <p:cNvPr id="3" name="Content Placeholder 2"/>
          <p:cNvSpPr>
            <a:spLocks noGrp="1"/>
          </p:cNvSpPr>
          <p:nvPr>
            <p:ph idx="1"/>
          </p:nvPr>
        </p:nvSpPr>
        <p:spPr/>
        <p:txBody>
          <a:bodyPr>
            <a:normAutofit lnSpcReduction="10000"/>
          </a:bodyPr>
          <a:lstStyle/>
          <a:p>
            <a:r>
              <a:rPr lang="en-US" dirty="0"/>
              <a:t>Many unknowns need to be considered in the initial stages of a design project</a:t>
            </a:r>
          </a:p>
          <a:p>
            <a:pPr lvl="1"/>
            <a:r>
              <a:rPr lang="en-US" dirty="0"/>
              <a:t>where do your ideas come from? </a:t>
            </a:r>
          </a:p>
          <a:p>
            <a:pPr lvl="1"/>
            <a:r>
              <a:rPr lang="en-US" dirty="0"/>
              <a:t>What sources of inspiration were used? </a:t>
            </a:r>
          </a:p>
          <a:p>
            <a:pPr lvl="1"/>
            <a:r>
              <a:rPr lang="en-US" dirty="0"/>
              <a:t>Is there any theory or research that can be used to inform them?</a:t>
            </a:r>
          </a:p>
          <a:p>
            <a:r>
              <a:rPr lang="en-US" dirty="0"/>
              <a:t>During the early ideation process </a:t>
            </a:r>
          </a:p>
          <a:p>
            <a:pPr lvl="1"/>
            <a:r>
              <a:rPr lang="en-US" dirty="0"/>
              <a:t>ask questions, reconsider assumptions, and articulate concerns</a:t>
            </a:r>
          </a:p>
        </p:txBody>
      </p:sp>
      <p:sp>
        <p:nvSpPr>
          <p:cNvPr id="4" name="Footer Placeholder 3"/>
          <p:cNvSpPr>
            <a:spLocks noGrp="1"/>
          </p:cNvSpPr>
          <p:nvPr>
            <p:ph type="ftr" sz="quarter" idx="11"/>
          </p:nvPr>
        </p:nvSpPr>
        <p:spPr/>
        <p:txBody>
          <a:bodyPr/>
          <a:lstStyle/>
          <a:p>
            <a:r>
              <a:rPr lang="en-GB"/>
              <a:t>www.id-book.com </a:t>
            </a:r>
          </a:p>
        </p:txBody>
      </p:sp>
    </p:spTree>
    <p:extLst>
      <p:ext uri="{BB962C8B-B14F-4D97-AF65-F5344CB8AC3E}">
        <p14:creationId xmlns:p14="http://schemas.microsoft.com/office/powerpoint/2010/main" val="279903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a:xfrm>
            <a:off x="609600" y="228600"/>
            <a:ext cx="7772400" cy="1143000"/>
          </a:xfrm>
          <a:prstGeom prst="rect">
            <a:avLst/>
          </a:prstGeom>
        </p:spPr>
        <p:txBody>
          <a:bodyPr>
            <a:normAutofit fontScale="90000"/>
          </a:bodyPr>
          <a:lstStyle/>
          <a:p>
            <a:pPr eaLnBrk="1" hangingPunct="1"/>
            <a:r>
              <a:rPr lang="en-GB" dirty="0"/>
              <a:t>A framework for analysing the problem space</a:t>
            </a:r>
          </a:p>
        </p:txBody>
      </p:sp>
      <p:sp>
        <p:nvSpPr>
          <p:cNvPr id="22533" name="Rectangle 3"/>
          <p:cNvSpPr>
            <a:spLocks noGrp="1" noChangeArrowheads="1"/>
          </p:cNvSpPr>
          <p:nvPr>
            <p:ph type="body" idx="4294967295"/>
          </p:nvPr>
        </p:nvSpPr>
        <p:spPr>
          <a:xfrm>
            <a:off x="685800" y="1762472"/>
            <a:ext cx="7772400" cy="4114800"/>
          </a:xfrm>
        </p:spPr>
        <p:txBody>
          <a:bodyPr>
            <a:normAutofit fontScale="92500" lnSpcReduction="10000"/>
          </a:bodyPr>
          <a:lstStyle/>
          <a:p>
            <a:pPr eaLnBrk="1" hangingPunct="1"/>
            <a:r>
              <a:rPr lang="en-GB" sz="2800" dirty="0"/>
              <a:t>Are there problems with an existing product or user experience? If so, what are they?</a:t>
            </a:r>
          </a:p>
          <a:p>
            <a:pPr eaLnBrk="1" hangingPunct="1"/>
            <a:endParaRPr lang="en-GB" sz="900" dirty="0"/>
          </a:p>
          <a:p>
            <a:pPr eaLnBrk="1" hangingPunct="1"/>
            <a:r>
              <a:rPr lang="en-GB" sz="2800" dirty="0"/>
              <a:t>Why do you think there are problems?</a:t>
            </a:r>
          </a:p>
          <a:p>
            <a:pPr eaLnBrk="1" hangingPunct="1"/>
            <a:endParaRPr lang="en-GB" sz="900" dirty="0"/>
          </a:p>
          <a:p>
            <a:pPr eaLnBrk="1" hangingPunct="1"/>
            <a:r>
              <a:rPr lang="en-GB" sz="2800" dirty="0"/>
              <a:t>How do you think your proposed design ideas might overcome these?</a:t>
            </a:r>
          </a:p>
          <a:p>
            <a:pPr eaLnBrk="1" hangingPunct="1"/>
            <a:endParaRPr lang="en-GB" sz="900" dirty="0"/>
          </a:p>
          <a:p>
            <a:pPr eaLnBrk="1" hangingPunct="1"/>
            <a:r>
              <a:rPr lang="en-GB" sz="2800" dirty="0"/>
              <a:t>If you are designing for a new user experience how do you think your proposed design ideas support, change, or extend current ways of doing things?</a:t>
            </a:r>
          </a:p>
          <a:p>
            <a:pPr eaLnBrk="1" hangingPunct="1">
              <a:lnSpc>
                <a:spcPct val="90000"/>
              </a:lnSpc>
            </a:pPr>
            <a:endParaRPr lang="en-GB" sz="28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2761977820"/>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4287</TotalTime>
  <Words>3378</Words>
  <Application>Microsoft Office PowerPoint</Application>
  <PresentationFormat>On-screen Show (4:3)</PresentationFormat>
  <Paragraphs>418</Paragraphs>
  <Slides>51</Slides>
  <Notes>17</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Conceptualizing design</vt:lpstr>
      <vt:lpstr>Assumptions and claims</vt:lpstr>
      <vt:lpstr>What is an assumption?</vt:lpstr>
      <vt:lpstr>What is a claim?</vt:lpstr>
      <vt:lpstr>Activity: How will enabling robot waiters to speak to customers enhance their experience? </vt:lpstr>
      <vt:lpstr>What is the problem being addressed?</vt:lpstr>
      <vt:lpstr>Working through assumptions</vt:lpstr>
      <vt:lpstr>A framework for analysing the problem space</vt:lpstr>
      <vt:lpstr> Activity</vt:lpstr>
      <vt:lpstr>Assumptions and claims: how realistic?</vt:lpstr>
      <vt:lpstr>Benefits of conceptualising</vt:lpstr>
      <vt:lpstr>From problem space to design space</vt:lpstr>
      <vt:lpstr>Conceptual model</vt:lpstr>
      <vt:lpstr>Components</vt:lpstr>
      <vt:lpstr>First steps in formulating a conceptual model</vt:lpstr>
      <vt:lpstr>Conceptual models</vt:lpstr>
      <vt:lpstr>Interface metaphors</vt:lpstr>
      <vt:lpstr>Examples of interface metaphors</vt:lpstr>
      <vt:lpstr>The card metaphor</vt:lpstr>
      <vt:lpstr>Benefits of interface metaphors</vt:lpstr>
      <vt:lpstr>Problems with interface metaphors </vt:lpstr>
      <vt:lpstr>Activity</vt:lpstr>
      <vt:lpstr>Interaction types</vt:lpstr>
      <vt:lpstr>1. Instructing</vt:lpstr>
      <vt:lpstr>Which is easiest and why?</vt:lpstr>
      <vt:lpstr>2. Conversing</vt:lpstr>
      <vt:lpstr>Pros and cons of conversational model</vt:lpstr>
      <vt:lpstr>PowerPoint Presentation</vt:lpstr>
      <vt:lpstr>3. Manipulating</vt:lpstr>
      <vt:lpstr>Direct Manipulation (DM)</vt:lpstr>
      <vt:lpstr>Benefits of direct manipulation</vt:lpstr>
      <vt:lpstr>Disadvantages of DM</vt:lpstr>
      <vt:lpstr>4. Exploring</vt:lpstr>
      <vt:lpstr>Seeing things larger than life in VR</vt:lpstr>
      <vt:lpstr>Exploring data in VR</vt:lpstr>
      <vt:lpstr>Responding</vt:lpstr>
      <vt:lpstr>Potential cons of system initiated notifications</vt:lpstr>
      <vt:lpstr>Choosing an interaction type </vt:lpstr>
      <vt:lpstr>Difference between interaction types and interface styles </vt:lpstr>
      <vt:lpstr>Many kinds of interface styles available (see chapter 7)…</vt:lpstr>
      <vt:lpstr>Other sources</vt:lpstr>
      <vt:lpstr>Paradigm</vt:lpstr>
      <vt:lpstr>Examples of new paradigms in HCI</vt:lpstr>
      <vt:lpstr>Visions</vt:lpstr>
      <vt:lpstr>Questions raised by tech visions</vt:lpstr>
      <vt:lpstr>Theory</vt:lpstr>
      <vt:lpstr>Models</vt:lpstr>
      <vt:lpstr>Frameworks</vt:lpstr>
      <vt:lpstr>A classic HCI framework</vt:lpstr>
      <vt:lpstr>Summary</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Rogers, Yvonne</cp:lastModifiedBy>
  <cp:revision>65</cp:revision>
  <dcterms:created xsi:type="dcterms:W3CDTF">2015-01-06T09:40:09Z</dcterms:created>
  <dcterms:modified xsi:type="dcterms:W3CDTF">2021-12-17T11:53:14Z</dcterms:modified>
</cp:coreProperties>
</file>